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 id="2147483658" r:id="rId5"/>
    <p:sldMasterId id="2147483648" r:id="rId6"/>
  </p:sldMasterIdLst>
  <p:notesMasterIdLst>
    <p:notesMasterId r:id="rId35"/>
  </p:notesMasterIdLst>
  <p:sldIdLst>
    <p:sldId id="259" r:id="rId7"/>
    <p:sldId id="325" r:id="rId8"/>
    <p:sldId id="327" r:id="rId9"/>
    <p:sldId id="1447" r:id="rId10"/>
    <p:sldId id="1465" r:id="rId11"/>
    <p:sldId id="328" r:id="rId12"/>
    <p:sldId id="1450" r:id="rId13"/>
    <p:sldId id="1451" r:id="rId14"/>
    <p:sldId id="1452" r:id="rId15"/>
    <p:sldId id="1453" r:id="rId16"/>
    <p:sldId id="1469" r:id="rId17"/>
    <p:sldId id="1470" r:id="rId18"/>
    <p:sldId id="1448" r:id="rId19"/>
    <p:sldId id="1458" r:id="rId20"/>
    <p:sldId id="1459" r:id="rId21"/>
    <p:sldId id="1460" r:id="rId22"/>
    <p:sldId id="1471" r:id="rId23"/>
    <p:sldId id="1449" r:id="rId24"/>
    <p:sldId id="1461" r:id="rId25"/>
    <p:sldId id="1462" r:id="rId26"/>
    <p:sldId id="1463" r:id="rId27"/>
    <p:sldId id="1464" r:id="rId28"/>
    <p:sldId id="1457" r:id="rId29"/>
    <p:sldId id="1466" r:id="rId30"/>
    <p:sldId id="1467" r:id="rId31"/>
    <p:sldId id="1468" r:id="rId32"/>
    <p:sldId id="1438" r:id="rId33"/>
    <p:sldId id="264" r:id="rId34"/>
  </p:sldIdLst>
  <p:sldSz cx="18288000" cy="10287000"/>
  <p:notesSz cx="6858000" cy="9144000"/>
  <p:embeddedFontLst>
    <p:embeddedFont>
      <p:font typeface="Arial Black" panose="020B0A04020102020204" pitchFamily="34" charset="0"/>
      <p:bold r:id="rId36"/>
    </p:embeddedFont>
    <p:embeddedFont>
      <p:font typeface="Canva Sans" panose="020B0604020202020204" charset="0"/>
      <p:regular r:id="rId37"/>
    </p:embeddedFont>
    <p:embeddedFont>
      <p:font typeface="Canva Sans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CE5F17-C619-C967-54A9-AE4730C4F4EB}" name="Leigha  Mccarroll" initials="LM" userId="S::LeighaMccarroll@cmail.carleton.ca::e9cf830c-61eb-414e-8fb6-15f940038711" providerId="AD"/>
  <p188:author id="{CCBACD3B-860E-2601-9B60-2333022F8621}" name="Alyson Olsheski" initials="AO" userId="S::aolsheski@volunteer.ca::47c8d38a-a2c6-4142-8faf-accbeac38023" providerId="AD"/>
  <p188:author id="{333DA94A-FC48-3569-4D3B-D4828D6C7264}" name="Leigha McCarroll" initials="LM" userId="S::lmccarroll@volunteer.ca::2f57128e-eb43-4373-bb76-5b7b483d45e1" providerId="AD"/>
  <p188:author id="{F910BED0-4757-D992-5E26-9F14FF920919}" name="Chad Lubelsky" initials="CL" userId="S::clubelsky@volunteer.ca::4f37e8c5-909f-4c49-8054-4a7132c6675c" providerId="AD"/>
  <p188:author id="{AE4DA5D7-D9B8-C477-52CB-F4B59A2A1365}" name="Megan Conway" initials="MC" userId="S::mconway@volunteer.ca::0b482de4-b4e2-41fb-bb93-5315bd92b1b1" providerId="AD"/>
  <p188:author id="{B02B42E3-CC05-2848-C1DA-62DD4419CBC4}" name="Leigha  Mccarroll" initials="LM" userId="S::leighamccarroll@cmail.carleton.ca::e9cf830c-61eb-414e-8fb6-15f9400387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B376B2"/>
    <a:srgbClr val="CF2E7A"/>
    <a:srgbClr val="00A14B"/>
    <a:srgbClr val="1C7CC1"/>
    <a:srgbClr val="CC2064"/>
    <a:srgbClr val="FFFFFF"/>
    <a:srgbClr val="FA6666"/>
    <a:srgbClr val="C00000"/>
    <a:srgbClr val="E82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56" autoAdjust="0"/>
  </p:normalViewPr>
  <p:slideViewPr>
    <p:cSldViewPr snapToGrid="0">
      <p:cViewPr varScale="1">
        <p:scale>
          <a:sx n="54" d="100"/>
          <a:sy n="54" d="100"/>
        </p:scale>
        <p:origin x="1656" y="72"/>
      </p:cViewPr>
      <p:guideLst>
        <p:guide orient="horz" pos="2160"/>
        <p:guide pos="288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aylor" userId="2c3ab677bcc68b5b" providerId="LiveId" clId="{190B237C-8C77-4D53-B578-ED238421BA4D}"/>
    <pc:docChg chg="delSld">
      <pc:chgData name="Kelly Taylor" userId="2c3ab677bcc68b5b" providerId="LiveId" clId="{190B237C-8C77-4D53-B578-ED238421BA4D}" dt="2025-12-06T19:53:31.581" v="2" actId="47"/>
      <pc:docMkLst>
        <pc:docMk/>
      </pc:docMkLst>
      <pc:sldChg chg="del">
        <pc:chgData name="Kelly Taylor" userId="2c3ab677bcc68b5b" providerId="LiveId" clId="{190B237C-8C77-4D53-B578-ED238421BA4D}" dt="2025-12-06T19:53:21.350" v="0" actId="47"/>
        <pc:sldMkLst>
          <pc:docMk/>
          <pc:sldMk cId="0" sldId="256"/>
        </pc:sldMkLst>
      </pc:sldChg>
      <pc:sldChg chg="del">
        <pc:chgData name="Kelly Taylor" userId="2c3ab677bcc68b5b" providerId="LiveId" clId="{190B237C-8C77-4D53-B578-ED238421BA4D}" dt="2025-12-06T19:53:21.350" v="0" actId="47"/>
        <pc:sldMkLst>
          <pc:docMk/>
          <pc:sldMk cId="0" sldId="257"/>
        </pc:sldMkLst>
      </pc:sldChg>
      <pc:sldChg chg="del">
        <pc:chgData name="Kelly Taylor" userId="2c3ab677bcc68b5b" providerId="LiveId" clId="{190B237C-8C77-4D53-B578-ED238421BA4D}" dt="2025-12-06T19:53:21.350" v="0" actId="47"/>
        <pc:sldMkLst>
          <pc:docMk/>
          <pc:sldMk cId="0" sldId="258"/>
        </pc:sldMkLst>
      </pc:sldChg>
      <pc:sldChg chg="del">
        <pc:chgData name="Kelly Taylor" userId="2c3ab677bcc68b5b" providerId="LiveId" clId="{190B237C-8C77-4D53-B578-ED238421BA4D}" dt="2025-12-06T19:53:31.581" v="2" actId="47"/>
        <pc:sldMkLst>
          <pc:docMk/>
          <pc:sldMk cId="0" sldId="262"/>
        </pc:sldMkLst>
      </pc:sldChg>
      <pc:sldChg chg="del">
        <pc:chgData name="Kelly Taylor" userId="2c3ab677bcc68b5b" providerId="LiveId" clId="{190B237C-8C77-4D53-B578-ED238421BA4D}" dt="2025-12-06T19:53:31.581" v="2" actId="47"/>
        <pc:sldMkLst>
          <pc:docMk/>
          <pc:sldMk cId="0" sldId="263"/>
        </pc:sldMkLst>
      </pc:sldChg>
      <pc:sldChg chg="del">
        <pc:chgData name="Kelly Taylor" userId="2c3ab677bcc68b5b" providerId="LiveId" clId="{190B237C-8C77-4D53-B578-ED238421BA4D}" dt="2025-12-06T19:53:23.152" v="1" actId="47"/>
        <pc:sldMkLst>
          <pc:docMk/>
          <pc:sldMk cId="1967712651" sldId="272"/>
        </pc:sldMkLst>
      </pc:sldChg>
      <pc:sldChg chg="del">
        <pc:chgData name="Kelly Taylor" userId="2c3ab677bcc68b5b" providerId="LiveId" clId="{190B237C-8C77-4D53-B578-ED238421BA4D}" dt="2025-12-06T19:53:21.350" v="0" actId="47"/>
        <pc:sldMkLst>
          <pc:docMk/>
          <pc:sldMk cId="1792356908" sldId="281"/>
        </pc:sldMkLst>
      </pc:sldChg>
      <pc:sldChg chg="del">
        <pc:chgData name="Kelly Taylor" userId="2c3ab677bcc68b5b" providerId="LiveId" clId="{190B237C-8C77-4D53-B578-ED238421BA4D}" dt="2025-12-06T19:53:31.581" v="2" actId="47"/>
        <pc:sldMkLst>
          <pc:docMk/>
          <pc:sldMk cId="3988108229" sldId="1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F470F-8872-4210-8DCE-63AF12EF6B3E}" type="datetimeFigureOut">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50938-3507-47B9-96A3-26EABEF9248E}" type="slidenum">
              <a:t>‹#›</a:t>
            </a:fld>
            <a:endParaRPr lang="en-US"/>
          </a:p>
        </p:txBody>
      </p:sp>
    </p:spTree>
    <p:extLst>
      <p:ext uri="{BB962C8B-B14F-4D97-AF65-F5344CB8AC3E}">
        <p14:creationId xmlns:p14="http://schemas.microsoft.com/office/powerpoint/2010/main" val="42433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Lviggiano@volunteer.ca"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volunteer.ca"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Lily Viggiano brings 12 years of experience in volunteer engagement to her role as Intergenerational Initiatives Manager at Volunteer Canada, where she mobilizes people from coast to coast to coast to work towards a common good across generations.</a:t>
            </a:r>
          </a:p>
          <a:p>
            <a:endParaRPr lang="en-US" sz="1400" b="1" dirty="0"/>
          </a:p>
          <a:p>
            <a:r>
              <a:rPr lang="en-US" sz="1400" b="1" dirty="0"/>
              <a:t>Inspired by her family's belief that service and kindness make communities thrive, Lily started volunteering young—from launching her own neighborhood cleanup in elementary school to founding EPYC (Empowering Proactive Youth in Communities). </a:t>
            </a:r>
          </a:p>
          <a:p>
            <a:endParaRPr lang="en-US" sz="1400" b="1" dirty="0"/>
          </a:p>
          <a:p>
            <a:r>
              <a:rPr lang="en-US" sz="1400" b="1" dirty="0"/>
              <a:t>For her, volunteering creates the purpose, belonging, and meaningful connections that flourish when people come together around shared passions.</a:t>
            </a:r>
            <a:endParaRPr lang="en-CA" sz="1400" b="1" dirty="0"/>
          </a:p>
        </p:txBody>
      </p:sp>
      <p:sp>
        <p:nvSpPr>
          <p:cNvPr id="4" name="Slide Number Placeholder 3"/>
          <p:cNvSpPr>
            <a:spLocks noGrp="1"/>
          </p:cNvSpPr>
          <p:nvPr>
            <p:ph type="sldNum" sz="quarter" idx="5"/>
          </p:nvPr>
        </p:nvSpPr>
        <p:spPr/>
        <p:txBody>
          <a:bodyPr/>
          <a:lstStyle/>
          <a:p>
            <a:fld id="{52D3E81E-56E0-4E1B-B645-AFC7A67D3CA4}" type="slidenum">
              <a:rPr lang="en-CA" smtClean="0"/>
              <a:t>1</a:t>
            </a:fld>
            <a:endParaRPr lang="en-CA"/>
          </a:p>
        </p:txBody>
      </p:sp>
    </p:spTree>
    <p:extLst>
      <p:ext uri="{BB962C8B-B14F-4D97-AF65-F5344CB8AC3E}">
        <p14:creationId xmlns:p14="http://schemas.microsoft.com/office/powerpoint/2010/main" val="324378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2827-AAC0-3A34-6DAB-41B2A1DE0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9FF42-3FD8-80F1-0597-7324111C0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A21D2-E608-6F88-BA2F-C57D2374E42B}"/>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Retention &amp; Engagement Practices:</a:t>
            </a:r>
            <a:r>
              <a:rPr lang="en-US" sz="1200" b="0" i="0" kern="1200" dirty="0">
                <a:solidFill>
                  <a:schemeClr val="tx1"/>
                </a:solidFill>
                <a:effectLst/>
                <a:latin typeface="+mn-lt"/>
                <a:ea typeface="+mn-ea"/>
                <a:cs typeface="+mn-cs"/>
              </a:rPr>
              <a:t> Recruiting volunteers is only half the battle – </a:t>
            </a:r>
            <a:r>
              <a:rPr lang="en-US" sz="1200" b="1" i="0" kern="1200" dirty="0">
                <a:solidFill>
                  <a:schemeClr val="tx1"/>
                </a:solidFill>
                <a:effectLst/>
                <a:latin typeface="+mn-lt"/>
                <a:ea typeface="+mn-ea"/>
                <a:cs typeface="+mn-cs"/>
              </a:rPr>
              <a:t>keeping</a:t>
            </a:r>
            <a:r>
              <a:rPr lang="en-US" sz="1200" b="0" i="0" kern="1200" dirty="0">
                <a:solidFill>
                  <a:schemeClr val="tx1"/>
                </a:solidFill>
                <a:effectLst/>
                <a:latin typeface="+mn-lt"/>
                <a:ea typeface="+mn-ea"/>
                <a:cs typeface="+mn-cs"/>
              </a:rPr>
              <a:t> them is critical for long-term success. Several evidence-backed approaches improve retention: </a:t>
            </a:r>
          </a:p>
          <a:p>
            <a:pPr marL="342900" indent="-342900" fontAlgn="base">
              <a:buAutoNum type="arabicPeriod"/>
            </a:pPr>
            <a:r>
              <a:rPr lang="en-US" sz="1200" b="1" i="0" kern="1200" dirty="0">
                <a:solidFill>
                  <a:schemeClr val="tx1"/>
                </a:solidFill>
                <a:effectLst/>
                <a:latin typeface="+mn-lt"/>
                <a:ea typeface="+mn-ea"/>
                <a:cs typeface="+mn-cs"/>
              </a:rPr>
              <a:t>Quality Orientation and Training:</a:t>
            </a:r>
            <a:r>
              <a:rPr lang="en-US" sz="1200" b="0" i="0" kern="1200" dirty="0">
                <a:solidFill>
                  <a:schemeClr val="tx1"/>
                </a:solidFill>
                <a:effectLst/>
                <a:latin typeface="+mn-lt"/>
                <a:ea typeface="+mn-ea"/>
                <a:cs typeface="+mn-cs"/>
              </a:rPr>
              <a:t> Volunteers are more likely to stay if they feel prepared and capable in their roles. Providing a warm orientation, necessary training, and a buddy/mentor for new volunteers helps them integrate. </a:t>
            </a:r>
            <a:r>
              <a:rPr lang="en-US" sz="1200" b="0" i="1" kern="1200" dirty="0">
                <a:solidFill>
                  <a:schemeClr val="tx1"/>
                </a:solidFill>
                <a:effectLst/>
                <a:latin typeface="+mn-lt"/>
                <a:ea typeface="+mn-ea"/>
                <a:cs typeface="+mn-cs"/>
              </a:rPr>
              <a:t>Retention starts on day one.</a:t>
            </a:r>
            <a:r>
              <a:rPr lang="en-US" sz="1200" b="0" i="0" kern="1200" dirty="0">
                <a:solidFill>
                  <a:schemeClr val="tx1"/>
                </a:solidFill>
                <a:effectLst/>
                <a:latin typeface="+mn-lt"/>
                <a:ea typeface="+mn-ea"/>
                <a:cs typeface="+mn-cs"/>
              </a:rPr>
              <a:t> If volunteers feel lost or ineffective early on, they disengage. Giving them the tools to succeed (even a basic welcome session and clear handbook) boosts confidence and commitment. </a:t>
            </a:r>
            <a:endParaRPr lang="en-US" dirty="0"/>
          </a:p>
          <a:p>
            <a:pPr marL="342900" indent="-342900">
              <a:buAutoNum type="arabicPeriod"/>
            </a:pPr>
            <a:r>
              <a:rPr lang="en-US" sz="1200" b="1" i="0" kern="1200" dirty="0">
                <a:solidFill>
                  <a:schemeClr val="tx1"/>
                </a:solidFill>
                <a:effectLst/>
                <a:latin typeface="+mn-lt"/>
                <a:ea typeface="+mn-ea"/>
                <a:cs typeface="+mn-cs"/>
              </a:rPr>
              <a:t>Volunteer Management and Support:</a:t>
            </a:r>
            <a:r>
              <a:rPr lang="en-US" sz="1200" b="0" i="0" kern="1200" dirty="0">
                <a:solidFill>
                  <a:schemeClr val="tx1"/>
                </a:solidFill>
                <a:effectLst/>
                <a:latin typeface="+mn-lt"/>
                <a:ea typeface="+mn-ea"/>
                <a:cs typeface="+mn-cs"/>
              </a:rPr>
              <a:t> Organizations that dedicate resources to volunteer management see far better retention. During the pandemic, many nonprofits cut volunteer coordinator roles; those that didn’t were far more successful in keeping volunteers engaged. </a:t>
            </a:r>
            <a:r>
              <a:rPr lang="en-US" sz="1200" b="1" i="0" kern="1200" dirty="0">
                <a:solidFill>
                  <a:schemeClr val="tx1"/>
                </a:solidFill>
                <a:effectLst/>
                <a:latin typeface="+mn-lt"/>
                <a:ea typeface="+mn-ea"/>
                <a:cs typeface="+mn-cs"/>
              </a:rPr>
              <a:t>A Volunteer Toronto study found that nonprofits with a volunteer manager retained </a:t>
            </a:r>
            <a:r>
              <a:rPr lang="en-US" sz="1200" b="1" i="1" kern="1200" dirty="0">
                <a:solidFill>
                  <a:schemeClr val="tx1"/>
                </a:solidFill>
                <a:effectLst/>
                <a:latin typeface="+mn-lt"/>
                <a:ea typeface="+mn-ea"/>
                <a:cs typeface="+mn-cs"/>
              </a:rPr>
              <a:t>16 times more</a:t>
            </a:r>
            <a:r>
              <a:rPr lang="en-US" sz="1200" b="1" i="0" kern="1200" dirty="0">
                <a:solidFill>
                  <a:schemeClr val="tx1"/>
                </a:solidFill>
                <a:effectLst/>
                <a:latin typeface="+mn-lt"/>
                <a:ea typeface="+mn-ea"/>
                <a:cs typeface="+mn-cs"/>
              </a:rPr>
              <a:t> volunteers than those </a:t>
            </a:r>
            <a:r>
              <a:rPr lang="en-US" b="1" dirty="0"/>
              <a:t>without</a:t>
            </a:r>
            <a:r>
              <a:rPr lang="en-US" sz="1200" b="0" i="0" kern="1200" dirty="0">
                <a:solidFill>
                  <a:schemeClr val="tx1"/>
                </a:solidFill>
                <a:effectLst/>
                <a:latin typeface="+mn-lt"/>
                <a:ea typeface="+mn-ea"/>
                <a:cs typeface="+mn-cs"/>
              </a:rPr>
              <a:t>. The lesson: having staff or experienced volunteers to oversee scheduling, address concerns, and keep volunteers feeling appreciated is invaluable. Support also means soliciting feedback – checking in with volunteers and showing responsiveness to their suggestions or needs. </a:t>
            </a:r>
            <a:endParaRPr lang="en-US" dirty="0">
              <a:ea typeface="Calibri"/>
              <a:cs typeface="Calibri"/>
            </a:endParaRPr>
          </a:p>
          <a:p>
            <a:pPr marL="342900" indent="-342900">
              <a:buAutoNum type="arabicPeriod"/>
            </a:pPr>
            <a:r>
              <a:rPr lang="en-US" sz="1200" b="1" i="0" kern="1200" dirty="0">
                <a:solidFill>
                  <a:schemeClr val="tx1"/>
                </a:solidFill>
                <a:effectLst/>
                <a:latin typeface="+mn-lt"/>
                <a:ea typeface="+mn-ea"/>
                <a:cs typeface="+mn-cs"/>
              </a:rPr>
              <a:t>Recognition and Social Belonging:</a:t>
            </a:r>
            <a:r>
              <a:rPr lang="en-US" sz="1200" b="0" i="0" kern="1200" dirty="0">
                <a:solidFill>
                  <a:schemeClr val="tx1"/>
                </a:solidFill>
                <a:effectLst/>
                <a:latin typeface="+mn-lt"/>
                <a:ea typeface="+mn-ea"/>
                <a:cs typeface="+mn-cs"/>
              </a:rPr>
              <a:t> Beyond formal recognition events, </a:t>
            </a:r>
            <a:r>
              <a:rPr lang="en-US" sz="1200" b="0" i="1" kern="1200" dirty="0">
                <a:solidFill>
                  <a:schemeClr val="tx1"/>
                </a:solidFill>
                <a:effectLst/>
                <a:latin typeface="+mn-lt"/>
                <a:ea typeface="+mn-ea"/>
                <a:cs typeface="+mn-cs"/>
              </a:rPr>
              <a:t>ongoing appreciation</a:t>
            </a:r>
            <a:r>
              <a:rPr lang="en-US" sz="1200" b="0" i="0" kern="1200" dirty="0">
                <a:solidFill>
                  <a:schemeClr val="tx1"/>
                </a:solidFill>
                <a:effectLst/>
                <a:latin typeface="+mn-lt"/>
                <a:ea typeface="+mn-ea"/>
                <a:cs typeface="+mn-cs"/>
              </a:rPr>
              <a:t> is key. Simple, frequent thank-</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and highlighting volunteer contributions publicly (in newsletters, social media spotlights) reinforce a sense of purpose. Volunteers also tend to stay where they form friendships and community. Facilitating a </a:t>
            </a:r>
            <a:r>
              <a:rPr lang="en-US" sz="1200" b="0" i="1" kern="1200" dirty="0">
                <a:solidFill>
                  <a:schemeClr val="tx1"/>
                </a:solidFill>
                <a:effectLst/>
                <a:latin typeface="+mn-lt"/>
                <a:ea typeface="+mn-ea"/>
                <a:cs typeface="+mn-cs"/>
              </a:rPr>
              <a:t>social element</a:t>
            </a:r>
            <a:r>
              <a:rPr lang="en-US" sz="1200" b="0" i="0" kern="1200" dirty="0">
                <a:solidFill>
                  <a:schemeClr val="tx1"/>
                </a:solidFill>
                <a:effectLst/>
                <a:latin typeface="+mn-lt"/>
                <a:ea typeface="+mn-ea"/>
                <a:cs typeface="+mn-cs"/>
              </a:rPr>
              <a:t> – e.g. team-building gatherings, coffee chats, or peer recognition – can turn volunteering into a rewarding social outlet. Many younger volunteers report volunteering to combat loneliness or find like-minded </a:t>
            </a:r>
            <a:r>
              <a:rPr lang="en-US" dirty="0"/>
              <a:t>peers</a:t>
            </a:r>
            <a:r>
              <a:rPr lang="en-US" sz="1200" b="0" i="0" kern="1200" dirty="0">
                <a:solidFill>
                  <a:schemeClr val="tx1"/>
                </a:solidFill>
                <a:effectLst/>
                <a:latin typeface="+mn-lt"/>
                <a:ea typeface="+mn-ea"/>
                <a:cs typeface="+mn-cs"/>
              </a:rPr>
              <a:t>. Fostering a welcoming, inclusive team culture will naturally improve retention. </a:t>
            </a:r>
            <a:endParaRPr lang="en-US" dirty="0">
              <a:ea typeface="Calibri"/>
              <a:cs typeface="Calibri"/>
            </a:endParaRPr>
          </a:p>
          <a:p>
            <a:pPr marL="342900" indent="-342900">
              <a:buAutoNum type="arabicPeriod"/>
            </a:pPr>
            <a:r>
              <a:rPr lang="en-US" sz="1200" b="1" i="0" kern="1200" dirty="0">
                <a:solidFill>
                  <a:schemeClr val="tx1"/>
                </a:solidFill>
                <a:effectLst/>
                <a:latin typeface="+mn-lt"/>
                <a:ea typeface="+mn-ea"/>
                <a:cs typeface="+mn-cs"/>
              </a:rPr>
              <a:t>Matching Interests and Skills:</a:t>
            </a:r>
            <a:r>
              <a:rPr lang="en-US" sz="1200" b="0" i="0" kern="1200" dirty="0">
                <a:solidFill>
                  <a:schemeClr val="tx1"/>
                </a:solidFill>
                <a:effectLst/>
                <a:latin typeface="+mn-lt"/>
                <a:ea typeface="+mn-ea"/>
                <a:cs typeface="+mn-cs"/>
              </a:rPr>
              <a:t> Whenever possible, align volunteers with work that taps their interests or skills. An internal Volunteer Canada framework notes that modern volunteer engagement is about </a:t>
            </a:r>
            <a:r>
              <a:rPr lang="en-US" sz="1200" b="1" i="0" kern="1200" dirty="0">
                <a:solidFill>
                  <a:schemeClr val="tx1"/>
                </a:solidFill>
                <a:effectLst/>
                <a:latin typeface="+mn-lt"/>
                <a:ea typeface="+mn-ea"/>
                <a:cs typeface="+mn-cs"/>
              </a:rPr>
              <a:t>“individualizing the volunteer experience and centering human connection in the volunteer recruitment pipeline</a:t>
            </a:r>
            <a:r>
              <a:rPr lang="en-US" b="1" dirty="0"/>
              <a:t>”</a:t>
            </a:r>
            <a:r>
              <a:rPr lang="en-US" dirty="0"/>
              <a:t>.</a:t>
            </a:r>
            <a:r>
              <a:rPr lang="en-US" sz="1200" b="0" i="0" kern="1200" dirty="0">
                <a:solidFill>
                  <a:schemeClr val="tx1"/>
                </a:solidFill>
                <a:effectLst/>
                <a:latin typeface="+mn-lt"/>
                <a:ea typeface="+mn-ea"/>
                <a:cs typeface="+mn-cs"/>
              </a:rPr>
              <a:t> Volunteers who find their niche – a task they excel at or care deeply about – tend to volunteer longer and with greater output. If a volunteer starts in a role that isn’t a good fit, consider reassigning them rather than losing them. Some organizations create “volunteer development plans” akin to staff development, to help volunteers grow into roles they’ll love. </a:t>
            </a:r>
            <a:endParaRPr lang="en-US" dirty="0">
              <a:ea typeface="Calibri"/>
              <a:cs typeface="Calibri"/>
            </a:endParaRPr>
          </a:p>
          <a:p>
            <a:pPr marL="342900" indent="-342900">
              <a:buAutoNum type="arabicPeriod"/>
            </a:pPr>
            <a:r>
              <a:rPr lang="en-US" sz="1200" b="1" i="0" kern="1200" dirty="0">
                <a:solidFill>
                  <a:schemeClr val="tx1"/>
                </a:solidFill>
                <a:effectLst/>
                <a:latin typeface="+mn-lt"/>
                <a:ea typeface="+mn-ea"/>
                <a:cs typeface="+mn-cs"/>
              </a:rPr>
              <a:t>Addressing Common Barriers:</a:t>
            </a:r>
            <a:r>
              <a:rPr lang="en-US" sz="1200" b="0" i="0" kern="1200" dirty="0">
                <a:solidFill>
                  <a:schemeClr val="tx1"/>
                </a:solidFill>
                <a:effectLst/>
                <a:latin typeface="+mn-lt"/>
                <a:ea typeface="+mn-ea"/>
                <a:cs typeface="+mn-cs"/>
              </a:rPr>
              <a:t> Retention can falter if volunteers encounter avoidable frustrations like disorganization, lack of resources, or feeling unsafe. Ensuring your volunteer program is </a:t>
            </a:r>
            <a:r>
              <a:rPr lang="en-US" sz="1200" b="1" i="0" kern="1200" dirty="0">
                <a:solidFill>
                  <a:schemeClr val="tx1"/>
                </a:solidFill>
                <a:effectLst/>
                <a:latin typeface="+mn-lt"/>
                <a:ea typeface="+mn-ea"/>
                <a:cs typeface="+mn-cs"/>
              </a:rPr>
              <a:t>well-organized</a:t>
            </a:r>
            <a:r>
              <a:rPr lang="en-US" sz="1200" b="0" i="0" kern="1200" dirty="0">
                <a:solidFill>
                  <a:schemeClr val="tx1"/>
                </a:solidFill>
                <a:effectLst/>
                <a:latin typeface="+mn-lt"/>
                <a:ea typeface="+mn-ea"/>
                <a:cs typeface="+mn-cs"/>
              </a:rPr>
              <a:t> (clear schedules, defined roles, point of contact for help) makes volunteers more likely to stick with it. Also, be mindful of issues like out-of-pocket costs (provide transit vouchers or meals for volunteers if you can) and </a:t>
            </a:r>
            <a:r>
              <a:rPr lang="en-US" sz="1200" b="1" i="0" kern="1200" dirty="0">
                <a:solidFill>
                  <a:schemeClr val="tx1"/>
                </a:solidFill>
                <a:effectLst/>
                <a:latin typeface="+mn-lt"/>
                <a:ea typeface="+mn-ea"/>
                <a:cs typeface="+mn-cs"/>
              </a:rPr>
              <a:t>volunteer burnout</a:t>
            </a:r>
            <a:r>
              <a:rPr lang="en-US" sz="1200" b="0" i="0" kern="1200" dirty="0">
                <a:solidFill>
                  <a:schemeClr val="tx1"/>
                </a:solidFill>
                <a:effectLst/>
                <a:latin typeface="+mn-lt"/>
                <a:ea typeface="+mn-ea"/>
                <a:cs typeface="+mn-cs"/>
              </a:rPr>
              <a:t>. Don’t overload the willing with too much work – respect volunteers’ boundaries so they don’t burn out and quit. Especially for critical, long-serving volunteers, check that they’re comfortable with their workload. Offering breaks, backup support, or rotation can help sustain them. </a:t>
            </a:r>
            <a:endParaRPr lang="en-US" sz="1200" b="0" i="0" kern="1200">
              <a:solidFill>
                <a:schemeClr val="tx1"/>
              </a:solidFill>
              <a:effectLst/>
              <a:latin typeface="+mn-lt"/>
              <a:ea typeface="Calibri"/>
              <a:cs typeface="Calibri"/>
            </a:endParaRPr>
          </a:p>
          <a:p>
            <a:endParaRPr lang="en-CA" dirty="0"/>
          </a:p>
        </p:txBody>
      </p:sp>
      <p:sp>
        <p:nvSpPr>
          <p:cNvPr id="4" name="Slide Number Placeholder 3">
            <a:extLst>
              <a:ext uri="{FF2B5EF4-FFF2-40B4-BE49-F238E27FC236}">
                <a16:creationId xmlns:a16="http://schemas.microsoft.com/office/drawing/2014/main" id="{A61010E8-49D8-DCA8-F8AC-C6BE4FAB5120}"/>
              </a:ext>
            </a:extLst>
          </p:cNvPr>
          <p:cNvSpPr>
            <a:spLocks noGrp="1"/>
          </p:cNvSpPr>
          <p:nvPr>
            <p:ph type="sldNum" sz="quarter" idx="5"/>
          </p:nvPr>
        </p:nvSpPr>
        <p:spPr/>
        <p:txBody>
          <a:bodyPr/>
          <a:lstStyle/>
          <a:p>
            <a:fld id="{8211271C-8C0A-4932-B109-17372812FA06}" type="slidenum">
              <a:rPr lang="en-CA" smtClean="0"/>
              <a:t>10</a:t>
            </a:fld>
            <a:endParaRPr lang="en-CA"/>
          </a:p>
        </p:txBody>
      </p:sp>
    </p:spTree>
    <p:extLst>
      <p:ext uri="{BB962C8B-B14F-4D97-AF65-F5344CB8AC3E}">
        <p14:creationId xmlns:p14="http://schemas.microsoft.com/office/powerpoint/2010/main" val="284599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90C6-48CF-81FA-219A-9F5A98488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8D79D-1B6A-14EF-37D2-FA82F1590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9729D-44BA-EEB9-1CBB-948801475F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High-Impact Insight: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One telling statistic from </a:t>
            </a:r>
            <a:r>
              <a:rPr lang="en-US" sz="1200" b="1" i="1" kern="1200" dirty="0">
                <a:solidFill>
                  <a:schemeClr val="tx1"/>
                </a:solidFill>
                <a:effectLst/>
                <a:latin typeface="+mn-lt"/>
                <a:ea typeface="+mn-ea"/>
                <a:cs typeface="+mn-cs"/>
              </a:rPr>
              <a:t>Statistics Canada</a:t>
            </a:r>
            <a:r>
              <a:rPr lang="en-US" sz="1200" b="0" i="1" kern="1200" dirty="0">
                <a:solidFill>
                  <a:schemeClr val="tx1"/>
                </a:solidFill>
                <a:effectLst/>
                <a:latin typeface="+mn-lt"/>
                <a:ea typeface="+mn-ea"/>
                <a:cs typeface="+mn-cs"/>
              </a:rPr>
              <a:t> shows the generational shift in volunteering: In 2018, </a:t>
            </a:r>
            <a:r>
              <a:rPr lang="en-US" sz="1200" b="1" i="1" kern="1200" dirty="0">
                <a:solidFill>
                  <a:schemeClr val="tx1"/>
                </a:solidFill>
                <a:effectLst/>
                <a:latin typeface="+mn-lt"/>
                <a:ea typeface="+mn-ea"/>
                <a:cs typeface="+mn-cs"/>
              </a:rPr>
              <a:t>52% of Gen Z (age ~15-24) volunteered formally</a:t>
            </a:r>
            <a:r>
              <a:rPr lang="en-US" sz="1200" b="0" i="1" kern="1200" dirty="0">
                <a:solidFill>
                  <a:schemeClr val="tx1"/>
                </a:solidFill>
                <a:effectLst/>
                <a:latin typeface="+mn-lt"/>
                <a:ea typeface="+mn-ea"/>
                <a:cs typeface="+mn-cs"/>
              </a:rPr>
              <a:t>, a higher participation rate than older groups – </a:t>
            </a:r>
            <a:r>
              <a:rPr lang="en-US" sz="1200" b="1" i="1" kern="1200" dirty="0">
                <a:solidFill>
                  <a:schemeClr val="tx1"/>
                </a:solidFill>
                <a:effectLst/>
                <a:latin typeface="+mn-lt"/>
                <a:ea typeface="+mn-ea"/>
                <a:cs typeface="+mn-cs"/>
              </a:rPr>
              <a:t>but their average annual hours were only ~82, versus 222 hours for the oldest generation</a:t>
            </a:r>
            <a:r>
              <a:rPr lang="en-US" sz="1200" b="0" i="0" kern="1200" baseline="30000" dirty="0">
                <a:solidFill>
                  <a:schemeClr val="tx1"/>
                </a:solidFill>
                <a:effectLst/>
                <a:latin typeface="+mn-lt"/>
                <a:ea typeface="+mn-ea"/>
                <a:cs typeface="+mn-cs"/>
              </a:rPr>
              <a:t>73</a:t>
            </a:r>
            <a:r>
              <a:rPr lang="en-US" sz="1200" b="0" i="1" kern="1200" dirty="0">
                <a:solidFill>
                  <a:schemeClr val="tx1"/>
                </a:solidFill>
                <a:effectLst/>
                <a:latin typeface="+mn-lt"/>
                <a:ea typeface="+mn-ea"/>
                <a:cs typeface="+mn-cs"/>
              </a:rPr>
              <a:t>. This confirms that </a:t>
            </a:r>
            <a:r>
              <a:rPr lang="en-US" sz="1200" b="1" i="1" kern="1200" dirty="0">
                <a:solidFill>
                  <a:schemeClr val="tx1"/>
                </a:solidFill>
                <a:effectLst/>
                <a:latin typeface="+mn-lt"/>
                <a:ea typeface="+mn-ea"/>
                <a:cs typeface="+mn-cs"/>
              </a:rPr>
              <a:t>younger volunteers are willing but in shorter bursts</a:t>
            </a:r>
            <a:r>
              <a:rPr lang="en-US" sz="1200" b="0" i="1" kern="1200" dirty="0">
                <a:solidFill>
                  <a:schemeClr val="tx1"/>
                </a:solidFill>
                <a:effectLst/>
                <a:latin typeface="+mn-lt"/>
                <a:ea typeface="+mn-ea"/>
                <a:cs typeface="+mn-cs"/>
              </a:rPr>
              <a:t>, so organizations must engage more youth to make up hours, and structure opportunities to fit smaller time allotments. The decline in hours also reflects youth juggling more commitments (work, gig economy, studies) in today’s climate.</a:t>
            </a:r>
            <a:r>
              <a:rPr lang="en-US" sz="1200" b="0" i="0" kern="1200" baseline="30000" dirty="0">
                <a:solidFill>
                  <a:schemeClr val="tx1"/>
                </a:solidFill>
                <a:effectLst/>
                <a:latin typeface="+mn-lt"/>
                <a:ea typeface="+mn-ea"/>
                <a:cs typeface="+mn-cs"/>
              </a:rPr>
              <a:t>74</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75</a:t>
            </a:r>
            <a:r>
              <a:rPr lang="en-US" sz="1200" b="0" i="0" kern="1200" dirty="0">
                <a:solidFill>
                  <a:schemeClr val="tx1"/>
                </a:solidFill>
                <a:effectLst/>
                <a:latin typeface="+mn-lt"/>
                <a:ea typeface="+mn-ea"/>
                <a:cs typeface="+mn-cs"/>
              </a:rPr>
              <a:t> </a:t>
            </a:r>
            <a:endParaRPr lang="en-US" b="0" i="0" dirty="0">
              <a:effectLst/>
            </a:endParaRPr>
          </a:p>
          <a:p>
            <a:endParaRPr lang="en-CA" dirty="0"/>
          </a:p>
        </p:txBody>
      </p:sp>
      <p:sp>
        <p:nvSpPr>
          <p:cNvPr id="4" name="Slide Number Placeholder 3">
            <a:extLst>
              <a:ext uri="{FF2B5EF4-FFF2-40B4-BE49-F238E27FC236}">
                <a16:creationId xmlns:a16="http://schemas.microsoft.com/office/drawing/2014/main" id="{CFF70150-922C-49B0-06BB-657B738C2CCB}"/>
              </a:ext>
            </a:extLst>
          </p:cNvPr>
          <p:cNvSpPr>
            <a:spLocks noGrp="1"/>
          </p:cNvSpPr>
          <p:nvPr>
            <p:ph type="sldNum" sz="quarter" idx="5"/>
          </p:nvPr>
        </p:nvSpPr>
        <p:spPr/>
        <p:txBody>
          <a:bodyPr/>
          <a:lstStyle/>
          <a:p>
            <a:fld id="{8211271C-8C0A-4932-B109-17372812FA06}" type="slidenum">
              <a:rPr lang="en-CA" smtClean="0"/>
              <a:t>11</a:t>
            </a:fld>
            <a:endParaRPr lang="en-CA"/>
          </a:p>
        </p:txBody>
      </p:sp>
    </p:spTree>
    <p:extLst>
      <p:ext uri="{BB962C8B-B14F-4D97-AF65-F5344CB8AC3E}">
        <p14:creationId xmlns:p14="http://schemas.microsoft.com/office/powerpoint/2010/main" val="316978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0935-3A7B-8347-4AD3-C725FD779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F965E-B8B4-D5ED-AED0-769DFD129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7C38C-A5A7-F597-F0BB-56072C4C8CE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6BECC6E-AF2D-AEAB-AE34-0AF6136FF6CB}"/>
              </a:ext>
            </a:extLst>
          </p:cNvPr>
          <p:cNvSpPr>
            <a:spLocks noGrp="1"/>
          </p:cNvSpPr>
          <p:nvPr>
            <p:ph type="sldNum" sz="quarter" idx="5"/>
          </p:nvPr>
        </p:nvSpPr>
        <p:spPr/>
        <p:txBody>
          <a:bodyPr/>
          <a:lstStyle/>
          <a:p>
            <a:fld id="{8211271C-8C0A-4932-B109-17372812FA06}" type="slidenum">
              <a:rPr lang="en-CA" smtClean="0"/>
              <a:t>12</a:t>
            </a:fld>
            <a:endParaRPr lang="en-CA"/>
          </a:p>
        </p:txBody>
      </p:sp>
    </p:spTree>
    <p:extLst>
      <p:ext uri="{BB962C8B-B14F-4D97-AF65-F5344CB8AC3E}">
        <p14:creationId xmlns:p14="http://schemas.microsoft.com/office/powerpoint/2010/main" val="77613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71D6-3369-229F-F59B-23D6BEFA3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4D727-2984-A7E3-CAE2-146634045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D6207-61F6-F49A-53CF-D62ACC25ACA9}"/>
              </a:ext>
            </a:extLst>
          </p:cNvPr>
          <p:cNvSpPr>
            <a:spLocks noGrp="1"/>
          </p:cNvSpPr>
          <p:nvPr>
            <p:ph type="body" idx="1"/>
          </p:nvPr>
        </p:nvSpPr>
        <p:spPr/>
        <p:txBody>
          <a:bodyPr/>
          <a:lstStyle/>
          <a:p>
            <a:pPr>
              <a:defRPr/>
            </a:pPr>
            <a:r>
              <a:rPr lang="en-US" sz="1200" b="1" i="0" kern="1200" dirty="0">
                <a:solidFill>
                  <a:schemeClr val="tx1"/>
                </a:solidFill>
                <a:effectLst/>
                <a:latin typeface="+mn-lt"/>
                <a:ea typeface="+mn-ea"/>
                <a:cs typeface="+mn-cs"/>
              </a:rPr>
              <a:t>Leadership succession planning is weak across the sector</a:t>
            </a:r>
            <a:r>
              <a:rPr lang="en-US" sz="1200" b="0" i="0" kern="1200" dirty="0">
                <a:solidFill>
                  <a:schemeClr val="tx1"/>
                </a:solidFill>
                <a:effectLst/>
                <a:latin typeface="+mn-lt"/>
                <a:ea typeface="+mn-ea"/>
                <a:cs typeface="+mn-cs"/>
              </a:rPr>
              <a:t>, posing a risk to long-term stability. Fewer than </a:t>
            </a:r>
            <a:r>
              <a:rPr lang="en-US" sz="1200" b="1" i="0" kern="1200" dirty="0">
                <a:solidFill>
                  <a:schemeClr val="tx1"/>
                </a:solidFill>
                <a:effectLst/>
                <a:latin typeface="+mn-lt"/>
                <a:ea typeface="+mn-ea"/>
                <a:cs typeface="+mn-cs"/>
              </a:rPr>
              <a:t>one-third of nonprofits have a formal succession plan in </a:t>
            </a:r>
            <a:r>
              <a:rPr lang="en-US" b="1" dirty="0"/>
              <a:t>place</a:t>
            </a:r>
            <a:r>
              <a:rPr lang="en-US" sz="1200" b="0" i="0" kern="1200" dirty="0">
                <a:solidFill>
                  <a:schemeClr val="tx1"/>
                </a:solidFill>
                <a:effectLst/>
                <a:latin typeface="+mn-lt"/>
                <a:ea typeface="+mn-ea"/>
                <a:cs typeface="+mn-cs"/>
              </a:rPr>
              <a:t>, even though many organizations report their senior leaders and board members are nearing retirement. This gap threatens continuity – for instance, </a:t>
            </a:r>
            <a:r>
              <a:rPr lang="en-US" sz="1200" b="1" i="0" kern="1200" dirty="0">
                <a:solidFill>
                  <a:schemeClr val="tx1"/>
                </a:solidFill>
                <a:effectLst/>
                <a:latin typeface="+mn-lt"/>
                <a:ea typeface="+mn-ea"/>
                <a:cs typeface="+mn-cs"/>
              </a:rPr>
              <a:t>42% of nonprofit CEOs in one province had been in their role under 3 years, reflecting high turnover and fragile leadership </a:t>
            </a:r>
            <a:r>
              <a:rPr lang="en-US" b="1" dirty="0"/>
              <a:t>pipelines</a:t>
            </a:r>
            <a:r>
              <a:rPr lang="en-US" sz="1200" b="0" i="0" kern="1200" dirty="0">
                <a:solidFill>
                  <a:schemeClr val="tx1"/>
                </a:solidFill>
                <a:effectLst/>
                <a:latin typeface="+mn-lt"/>
                <a:ea typeface="+mn-ea"/>
                <a:cs typeface="+mn-cs"/>
              </a:rPr>
              <a:t>. Best-practice frameworks stress the need to </a:t>
            </a:r>
            <a:r>
              <a:rPr lang="en-US" sz="1200" b="1" i="0" kern="1200" dirty="0">
                <a:solidFill>
                  <a:schemeClr val="tx1"/>
                </a:solidFill>
                <a:effectLst/>
                <a:latin typeface="+mn-lt"/>
                <a:ea typeface="+mn-ea"/>
                <a:cs typeface="+mn-cs"/>
              </a:rPr>
              <a:t>identify and groom future leaders well before transitions</a:t>
            </a:r>
            <a:r>
              <a:rPr lang="en-US" sz="1200" b="0" i="0" kern="1200" dirty="0">
                <a:solidFill>
                  <a:schemeClr val="tx1"/>
                </a:solidFill>
                <a:effectLst/>
                <a:latin typeface="+mn-lt"/>
                <a:ea typeface="+mn-ea"/>
                <a:cs typeface="+mn-cs"/>
              </a:rPr>
              <a:t>. This includes establishing written succession plans for emergencies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planned departures, </a:t>
            </a:r>
            <a:r>
              <a:rPr lang="en-US" sz="1200" b="1" i="0" kern="1200" dirty="0">
                <a:solidFill>
                  <a:schemeClr val="tx1"/>
                </a:solidFill>
                <a:effectLst/>
                <a:latin typeface="+mn-lt"/>
                <a:ea typeface="+mn-ea"/>
                <a:cs typeface="+mn-cs"/>
              </a:rPr>
              <a:t>mentoring younger staff/volunteers</a:t>
            </a:r>
            <a:r>
              <a:rPr lang="en-US" sz="1200" b="0" i="0" kern="1200" dirty="0">
                <a:solidFill>
                  <a:schemeClr val="tx1"/>
                </a:solidFill>
                <a:effectLst/>
                <a:latin typeface="+mn-lt"/>
                <a:ea typeface="+mn-ea"/>
                <a:cs typeface="+mn-cs"/>
              </a:rPr>
              <a:t>, and cross-training people so that no critical function relies on a single </a:t>
            </a:r>
            <a:r>
              <a:rPr lang="en-US" dirty="0"/>
              <a:t>person.</a:t>
            </a:r>
            <a:r>
              <a:rPr lang="en-US" baseline="30000" dirty="0"/>
              <a:t> </a:t>
            </a:r>
            <a:r>
              <a:rPr lang="en-US" sz="1200" b="0" i="0" kern="1200" dirty="0">
                <a:solidFill>
                  <a:schemeClr val="tx1"/>
                </a:solidFill>
                <a:effectLst/>
                <a:latin typeface="+mn-lt"/>
                <a:ea typeface="+mn-ea"/>
                <a:cs typeface="+mn-cs"/>
              </a:rPr>
              <a:t>Organizations that invest in leadership development and mentorship report stronger continuity and smoother </a:t>
            </a:r>
            <a:r>
              <a:rPr lang="en-US" dirty="0"/>
              <a:t>handovers</a:t>
            </a:r>
            <a:r>
              <a:rPr lang="en-US" sz="1200" b="0" i="0" kern="1200" dirty="0">
                <a:solidFill>
                  <a:schemeClr val="tx1"/>
                </a:solidFill>
                <a:effectLst/>
                <a:latin typeface="+mn-lt"/>
                <a:ea typeface="+mn-ea"/>
                <a:cs typeface="+mn-cs"/>
              </a:rPr>
              <a:t>. </a:t>
            </a:r>
            <a:endParaRPr lang="en-US" b="0" i="0" dirty="0">
              <a:effectLst/>
            </a:endParaRPr>
          </a:p>
          <a:p>
            <a:endParaRPr lang="en-CA" dirty="0"/>
          </a:p>
        </p:txBody>
      </p:sp>
      <p:sp>
        <p:nvSpPr>
          <p:cNvPr id="4" name="Slide Number Placeholder 3">
            <a:extLst>
              <a:ext uri="{FF2B5EF4-FFF2-40B4-BE49-F238E27FC236}">
                <a16:creationId xmlns:a16="http://schemas.microsoft.com/office/drawing/2014/main" id="{F8A2E9B2-3EE2-0DFA-F521-F55637D9922E}"/>
              </a:ext>
            </a:extLst>
          </p:cNvPr>
          <p:cNvSpPr>
            <a:spLocks noGrp="1"/>
          </p:cNvSpPr>
          <p:nvPr>
            <p:ph type="sldNum" sz="quarter" idx="5"/>
          </p:nvPr>
        </p:nvSpPr>
        <p:spPr/>
        <p:txBody>
          <a:bodyPr/>
          <a:lstStyle/>
          <a:p>
            <a:fld id="{8211271C-8C0A-4932-B109-17372812FA06}" type="slidenum">
              <a:rPr lang="en-CA" smtClean="0"/>
              <a:t>13</a:t>
            </a:fld>
            <a:endParaRPr lang="en-CA"/>
          </a:p>
        </p:txBody>
      </p:sp>
    </p:spTree>
    <p:extLst>
      <p:ext uri="{BB962C8B-B14F-4D97-AF65-F5344CB8AC3E}">
        <p14:creationId xmlns:p14="http://schemas.microsoft.com/office/powerpoint/2010/main" val="11995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6536-593E-022D-C864-E3162F8D5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E5AF9-3D11-E4E4-DBDA-6E43E44CC6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0846B-3801-1FD2-2651-134708D78B7B}"/>
              </a:ext>
            </a:extLst>
          </p:cNvPr>
          <p:cNvSpPr>
            <a:spLocks noGrp="1"/>
          </p:cNvSpPr>
          <p:nvPr>
            <p:ph type="body" idx="1"/>
          </p:nvPr>
        </p:nvSpPr>
        <p:spPr/>
        <p:txBody>
          <a:bodyPr/>
          <a:lstStyle/>
          <a:p>
            <a:pPr>
              <a:defRPr/>
            </a:pPr>
            <a:r>
              <a:rPr lang="en-US" sz="1200" b="0" i="0" kern="1200" dirty="0">
                <a:solidFill>
                  <a:schemeClr val="tx1"/>
                </a:solidFill>
                <a:effectLst/>
                <a:latin typeface="+mn-lt"/>
                <a:ea typeface="+mn-ea"/>
                <a:cs typeface="+mn-cs"/>
              </a:rPr>
              <a:t>Canadian data mirror this: The </a:t>
            </a:r>
            <a:r>
              <a:rPr lang="en-US" sz="1200" b="0" i="1" kern="1200" dirty="0">
                <a:solidFill>
                  <a:schemeClr val="tx1"/>
                </a:solidFill>
                <a:effectLst/>
                <a:latin typeface="+mn-lt"/>
                <a:ea typeface="+mn-ea"/>
                <a:cs typeface="+mn-cs"/>
              </a:rPr>
              <a:t>Provincial Volunteer Sector Profiles</a:t>
            </a:r>
            <a:r>
              <a:rPr lang="en-US" sz="1200" b="0" i="0" kern="1200" dirty="0">
                <a:solidFill>
                  <a:schemeClr val="tx1"/>
                </a:solidFill>
                <a:effectLst/>
                <a:latin typeface="+mn-lt"/>
                <a:ea typeface="+mn-ea"/>
                <a:cs typeface="+mn-cs"/>
              </a:rPr>
              <a:t> report (2025) found that in Prince Edward Island, </a:t>
            </a:r>
            <a:r>
              <a:rPr lang="en-US" sz="1200" b="1" i="0" kern="1200" dirty="0">
                <a:solidFill>
                  <a:schemeClr val="tx1"/>
                </a:solidFill>
                <a:effectLst/>
                <a:latin typeface="+mn-lt"/>
                <a:ea typeface="+mn-ea"/>
                <a:cs typeface="+mn-cs"/>
              </a:rPr>
              <a:t>only 32% of nonprofits had any succession plan, and only ~38% in Nova Scotia </a:t>
            </a:r>
            <a:r>
              <a:rPr lang="en-US" b="1" dirty="0"/>
              <a:t>did</a:t>
            </a:r>
            <a:r>
              <a:rPr lang="en-US" sz="1200" b="0" i="0" kern="1200" dirty="0">
                <a:solidFill>
                  <a:schemeClr val="tx1"/>
                </a:solidFill>
                <a:effectLst/>
                <a:latin typeface="+mn-lt"/>
                <a:ea typeface="+mn-ea"/>
                <a:cs typeface="+mn-cs"/>
              </a:rPr>
              <a:t>. An Ontario survey likewise noted succession planning as a weak point for many </a:t>
            </a:r>
            <a:r>
              <a:rPr lang="en-US" dirty="0"/>
              <a:t>organizations</a:t>
            </a:r>
            <a:r>
              <a:rPr lang="en-US" sz="1200" b="0" i="0" kern="1200" dirty="0">
                <a:solidFill>
                  <a:schemeClr val="tx1"/>
                </a:solidFill>
                <a:effectLst/>
                <a:latin typeface="+mn-lt"/>
                <a:ea typeface="+mn-ea"/>
                <a:cs typeface="+mn-cs"/>
              </a:rPr>
              <a:t>. The lack of planning is worrisome given leadership demographics: nonprofit </a:t>
            </a:r>
            <a:r>
              <a:rPr lang="en-US" dirty="0"/>
              <a:t>board members and volunteer leaders tend</a:t>
            </a:r>
            <a:r>
              <a:rPr lang="en-US" sz="1200" b="0" i="0" kern="1200" dirty="0">
                <a:solidFill>
                  <a:schemeClr val="tx1"/>
                </a:solidFill>
                <a:effectLst/>
                <a:latin typeface="+mn-lt"/>
                <a:ea typeface="+mn-ea"/>
                <a:cs typeface="+mn-cs"/>
              </a:rPr>
              <a:t> to be older, and turnover is accelerating. For instance, </a:t>
            </a:r>
            <a:r>
              <a:rPr lang="en-US" sz="1200" b="0" i="1" kern="1200" dirty="0">
                <a:solidFill>
                  <a:schemeClr val="tx1"/>
                </a:solidFill>
                <a:effectLst/>
                <a:latin typeface="+mn-lt"/>
                <a:ea typeface="+mn-ea"/>
                <a:cs typeface="+mn-cs"/>
              </a:rPr>
              <a:t>42% of nonprofit CEOs in PEI had been in their role under 3 years</a:t>
            </a:r>
            <a:r>
              <a:rPr lang="en-US" sz="1200" b="0" i="0" kern="1200" dirty="0">
                <a:solidFill>
                  <a:schemeClr val="tx1"/>
                </a:solidFill>
                <a:effectLst/>
                <a:latin typeface="+mn-lt"/>
                <a:ea typeface="+mn-ea"/>
                <a:cs typeface="+mn-cs"/>
              </a:rPr>
              <a:t>, suggesting a wave of recent departures and new, perhaps less-experienced leaders taking the </a:t>
            </a:r>
            <a:r>
              <a:rPr lang="en-US" dirty="0"/>
              <a:t>helm.</a:t>
            </a:r>
            <a:r>
              <a:rPr lang="en-US" sz="1200" b="0" i="0" kern="1200" dirty="0">
                <a:solidFill>
                  <a:schemeClr val="tx1"/>
                </a:solidFill>
                <a:effectLst/>
                <a:latin typeface="+mn-lt"/>
                <a:ea typeface="+mn-ea"/>
                <a:cs typeface="+mn-cs"/>
              </a:rPr>
              <a:t> Moreover, many nonprofits (especially small ones) rely heavily on the passion and knowledge of one or two individuals – if those individuals step down without a successor ready, the organization could flounder. </a:t>
            </a:r>
            <a:r>
              <a:rPr lang="en-US" sz="1200" b="1" i="0" kern="1200" dirty="0">
                <a:solidFill>
                  <a:schemeClr val="tx1"/>
                </a:solidFill>
                <a:effectLst/>
                <a:latin typeface="+mn-lt"/>
                <a:ea typeface="+mn-ea"/>
                <a:cs typeface="+mn-cs"/>
              </a:rPr>
              <a:t>Only 12% of Ontario organizations felt confident they had someone to fill key leadership roles internally</a:t>
            </a:r>
            <a:r>
              <a:rPr lang="en-US" sz="1200" b="0" i="0" kern="1200" dirty="0">
                <a:solidFill>
                  <a:schemeClr val="tx1"/>
                </a:solidFill>
                <a:effectLst/>
                <a:latin typeface="+mn-lt"/>
                <a:ea typeface="+mn-ea"/>
                <a:cs typeface="+mn-cs"/>
              </a:rPr>
              <a:t> if a leader </a:t>
            </a:r>
            <a:r>
              <a:rPr lang="en-US" dirty="0"/>
              <a:t>left</a:t>
            </a:r>
            <a:r>
              <a:rPr lang="en-US" sz="1200" b="0" i="0" kern="1200" dirty="0">
                <a:solidFill>
                  <a:schemeClr val="tx1"/>
                </a:solidFill>
                <a:effectLst/>
                <a:latin typeface="+mn-lt"/>
                <a:ea typeface="+mn-ea"/>
                <a:cs typeface="+mn-cs"/>
              </a:rPr>
              <a:t>. </a:t>
            </a:r>
          </a:p>
          <a:p>
            <a:endParaRPr lang="en-CA" dirty="0"/>
          </a:p>
        </p:txBody>
      </p:sp>
      <p:sp>
        <p:nvSpPr>
          <p:cNvPr id="4" name="Slide Number Placeholder 3">
            <a:extLst>
              <a:ext uri="{FF2B5EF4-FFF2-40B4-BE49-F238E27FC236}">
                <a16:creationId xmlns:a16="http://schemas.microsoft.com/office/drawing/2014/main" id="{76AC6E86-CA7A-ADCE-323D-4E93124E4BB8}"/>
              </a:ext>
            </a:extLst>
          </p:cNvPr>
          <p:cNvSpPr>
            <a:spLocks noGrp="1"/>
          </p:cNvSpPr>
          <p:nvPr>
            <p:ph type="sldNum" sz="quarter" idx="5"/>
          </p:nvPr>
        </p:nvSpPr>
        <p:spPr/>
        <p:txBody>
          <a:bodyPr/>
          <a:lstStyle/>
          <a:p>
            <a:fld id="{8211271C-8C0A-4932-B109-17372812FA06}" type="slidenum">
              <a:rPr lang="en-CA" smtClean="0"/>
              <a:t>14</a:t>
            </a:fld>
            <a:endParaRPr lang="en-CA"/>
          </a:p>
        </p:txBody>
      </p:sp>
    </p:spTree>
    <p:extLst>
      <p:ext uri="{BB962C8B-B14F-4D97-AF65-F5344CB8AC3E}">
        <p14:creationId xmlns:p14="http://schemas.microsoft.com/office/powerpoint/2010/main" val="111969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B479B-FBD9-FB9D-8EAA-475DAAFDD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667E4-24C6-5FDB-89F7-E3AE7DF58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E40EA-2782-BFC2-0516-0C52F6E4CDBF}"/>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Frameworks and Tools for Succession Planning:</a:t>
            </a:r>
            <a:r>
              <a:rPr lang="en-US" sz="1200" b="0" i="0" kern="1200" dirty="0">
                <a:solidFill>
                  <a:schemeClr val="tx1"/>
                </a:solidFill>
                <a:effectLst/>
                <a:latin typeface="+mn-lt"/>
                <a:ea typeface="+mn-ea"/>
                <a:cs typeface="+mn-cs"/>
              </a:rPr>
              <a:t> Succession planning doesn’t mean you’re pushing out current leaders; it means </a:t>
            </a:r>
            <a:r>
              <a:rPr lang="en-US" sz="1200" b="1" i="0" kern="1200" dirty="0">
                <a:solidFill>
                  <a:schemeClr val="tx1"/>
                </a:solidFill>
                <a:effectLst/>
                <a:latin typeface="+mn-lt"/>
                <a:ea typeface="+mn-ea"/>
                <a:cs typeface="+mn-cs"/>
              </a:rPr>
              <a:t>building a pipeline and safety net</a:t>
            </a:r>
            <a:r>
              <a:rPr lang="en-US" sz="1200" b="0" i="0" kern="1200" dirty="0">
                <a:solidFill>
                  <a:schemeClr val="tx1"/>
                </a:solidFill>
                <a:effectLst/>
                <a:latin typeface="+mn-lt"/>
                <a:ea typeface="+mn-ea"/>
                <a:cs typeface="+mn-cs"/>
              </a:rPr>
              <a:t> for whenever transitions occur. Key components of effective succession planning include: </a:t>
            </a:r>
          </a:p>
          <a:p>
            <a:pPr marL="285750" indent="-285750" fontAlgn="base">
              <a:buFont typeface="Arial"/>
              <a:buChar char="•"/>
            </a:pPr>
            <a:r>
              <a:rPr lang="en-US" sz="1200" b="1" i="0" kern="1200" dirty="0">
                <a:solidFill>
                  <a:schemeClr val="tx1"/>
                </a:solidFill>
                <a:effectLst/>
                <a:latin typeface="+mn-lt"/>
                <a:ea typeface="+mn-ea"/>
                <a:cs typeface="+mn-cs"/>
              </a:rPr>
              <a:t>Emergency Succession Plan:</a:t>
            </a:r>
            <a:r>
              <a:rPr lang="en-US" sz="1200" b="0" i="0" kern="1200" dirty="0">
                <a:solidFill>
                  <a:schemeClr val="tx1"/>
                </a:solidFill>
                <a:effectLst/>
                <a:latin typeface="+mn-lt"/>
                <a:ea typeface="+mn-ea"/>
                <a:cs typeface="+mn-cs"/>
              </a:rPr>
              <a:t> A document outlining what to do if a leader leaves unexpectedly (e.g., due to illness or resignation with little notice). It typically names an </a:t>
            </a:r>
            <a:r>
              <a:rPr lang="en-US" sz="1200" b="1" i="0" kern="1200" dirty="0">
                <a:solidFill>
                  <a:schemeClr val="tx1"/>
                </a:solidFill>
                <a:effectLst/>
                <a:latin typeface="+mn-lt"/>
                <a:ea typeface="+mn-ea"/>
                <a:cs typeface="+mn-cs"/>
              </a:rPr>
              <a:t>acting/interim leader</a:t>
            </a:r>
            <a:r>
              <a:rPr lang="en-US" sz="1200" b="0" i="0" kern="1200" dirty="0">
                <a:solidFill>
                  <a:schemeClr val="tx1"/>
                </a:solidFill>
                <a:effectLst/>
                <a:latin typeface="+mn-lt"/>
                <a:ea typeface="+mn-ea"/>
                <a:cs typeface="+mn-cs"/>
              </a:rPr>
              <a:t> (or process to designate one), lists critical tasks and who can cover them, and has a communications plan for stakeholders. The National Council of Nonprofits advises every nonprofit to adopt an emergency leadership transition plan so that authority and duties are immediately clear in a </a:t>
            </a:r>
            <a:r>
              <a:rPr lang="en-US" dirty="0"/>
              <a:t>crisis</a:t>
            </a:r>
            <a:r>
              <a:rPr lang="en-US" sz="1200" b="0" i="0" kern="1200" dirty="0">
                <a:solidFill>
                  <a:schemeClr val="tx1"/>
                </a:solidFill>
                <a:effectLst/>
                <a:latin typeface="+mn-lt"/>
                <a:ea typeface="+mn-ea"/>
                <a:cs typeface="+mn-cs"/>
              </a:rPr>
              <a:t>. For example, it might specify that the Board Chair or Operations Director steps in as interim ED, and that key funders will be notified within 48 hours with assurance of continuity. Having this in place can turn an abrupt departure from a catastrophe into a manageable change.</a:t>
            </a:r>
            <a:endParaRPr lang="en-US" dirty="0">
              <a:ea typeface="Calibri"/>
              <a:cs typeface="Calibri"/>
            </a:endParaRPr>
          </a:p>
          <a:p>
            <a:pPr marL="285750" indent="-285750">
              <a:buFont typeface="Arial"/>
              <a:buChar char="•"/>
            </a:pPr>
            <a:r>
              <a:rPr lang="en-US" sz="1200" b="1" i="0" kern="1200" dirty="0">
                <a:solidFill>
                  <a:schemeClr val="tx1"/>
                </a:solidFill>
                <a:effectLst/>
                <a:latin typeface="+mn-lt"/>
                <a:ea typeface="+mn-ea"/>
                <a:cs typeface="+mn-cs"/>
              </a:rPr>
              <a:t>Planned Succession Strategy:</a:t>
            </a:r>
            <a:r>
              <a:rPr lang="en-US" sz="1200" b="0" i="0" kern="1200" dirty="0">
                <a:solidFill>
                  <a:schemeClr val="tx1"/>
                </a:solidFill>
                <a:effectLst/>
                <a:latin typeface="+mn-lt"/>
                <a:ea typeface="+mn-ea"/>
                <a:cs typeface="+mn-cs"/>
              </a:rPr>
              <a:t> For anticipated transitions (retirement, term limits, etc.), it’s wise to </a:t>
            </a:r>
            <a:r>
              <a:rPr lang="en-US" sz="1200" b="1" i="0" kern="1200" dirty="0">
                <a:solidFill>
                  <a:schemeClr val="tx1"/>
                </a:solidFill>
                <a:effectLst/>
                <a:latin typeface="+mn-lt"/>
                <a:ea typeface="+mn-ea"/>
                <a:cs typeface="+mn-cs"/>
              </a:rPr>
              <a:t>create a timeline and process</a:t>
            </a:r>
            <a:r>
              <a:rPr lang="en-US" sz="1200" b="0" i="0" kern="1200" dirty="0">
                <a:solidFill>
                  <a:schemeClr val="tx1"/>
                </a:solidFill>
                <a:effectLst/>
                <a:latin typeface="+mn-lt"/>
                <a:ea typeface="+mn-ea"/>
                <a:cs typeface="+mn-cs"/>
              </a:rPr>
              <a:t> well in advance. This includes deciding when to announce the transition, how to form a search or selection committee, and how the outgoing leader will help hand over knowledge. NCN suggests engaging the board and staff 1–2 years ahead for a long-tenured leader’s planned </a:t>
            </a:r>
            <a:r>
              <a:rPr lang="en-US" dirty="0"/>
              <a:t>exit</a:t>
            </a:r>
            <a:r>
              <a:rPr lang="en-US" sz="1200" b="0" i="0" kern="1200" dirty="0">
                <a:solidFill>
                  <a:schemeClr val="tx1"/>
                </a:solidFill>
                <a:effectLst/>
                <a:latin typeface="+mn-lt"/>
                <a:ea typeface="+mn-ea"/>
                <a:cs typeface="+mn-cs"/>
              </a:rPr>
              <a:t>. A </a:t>
            </a:r>
            <a:r>
              <a:rPr lang="en-US" sz="1200" b="1" i="0" kern="1200" dirty="0">
                <a:solidFill>
                  <a:schemeClr val="tx1"/>
                </a:solidFill>
                <a:effectLst/>
                <a:latin typeface="+mn-lt"/>
                <a:ea typeface="+mn-ea"/>
                <a:cs typeface="+mn-cs"/>
              </a:rPr>
              <a:t>timeline</a:t>
            </a:r>
            <a:r>
              <a:rPr lang="en-US" sz="1200" b="0" i="0" kern="1200" dirty="0">
                <a:solidFill>
                  <a:schemeClr val="tx1"/>
                </a:solidFill>
                <a:effectLst/>
                <a:latin typeface="+mn-lt"/>
                <a:ea typeface="+mn-ea"/>
                <a:cs typeface="+mn-cs"/>
              </a:rPr>
              <a:t> might look like: T–12 months: leader announces plans to depart; T–11 months: board identifies required leadership qualities for next </a:t>
            </a:r>
            <a:r>
              <a:rPr lang="en-US" dirty="0"/>
              <a:t>phase</a:t>
            </a:r>
            <a:r>
              <a:rPr lang="en-US" sz="1200" b="0" i="0" kern="1200" dirty="0">
                <a:solidFill>
                  <a:schemeClr val="tx1"/>
                </a:solidFill>
                <a:effectLst/>
                <a:latin typeface="+mn-lt"/>
                <a:ea typeface="+mn-ea"/>
                <a:cs typeface="+mn-cs"/>
              </a:rPr>
              <a:t>; T–9 months: begin search (or grooming internal successor); T–3 months: hire new leader overlap period; T=0: new leader fully in place, former leader ceremonially departs (after onboarding successor). Of course, if promoting from within, the timeline might focus more on training and gradually elevating the successor. </a:t>
            </a:r>
            <a:endParaRPr lang="en-US" dirty="0">
              <a:ea typeface="Calibri"/>
              <a:cs typeface="Calibri"/>
            </a:endParaRPr>
          </a:p>
          <a:p>
            <a:pPr marL="285750" indent="-285750">
              <a:buFont typeface="Arial"/>
              <a:buChar char="•"/>
            </a:pPr>
            <a:r>
              <a:rPr lang="en-US" sz="1200" b="1" i="0" kern="1200" dirty="0">
                <a:solidFill>
                  <a:schemeClr val="tx1"/>
                </a:solidFill>
                <a:effectLst/>
                <a:latin typeface="+mn-lt"/>
                <a:ea typeface="+mn-ea"/>
                <a:cs typeface="+mn-cs"/>
              </a:rPr>
              <a:t>Cross-Training and Knowledge Transfer:</a:t>
            </a:r>
            <a:r>
              <a:rPr lang="en-US" sz="1200" b="0" i="0" kern="1200" dirty="0">
                <a:solidFill>
                  <a:schemeClr val="tx1"/>
                </a:solidFill>
                <a:effectLst/>
                <a:latin typeface="+mn-lt"/>
                <a:ea typeface="+mn-ea"/>
                <a:cs typeface="+mn-cs"/>
              </a:rPr>
              <a:t> Succession planning isn’t just about the top job. It’s about </a:t>
            </a:r>
            <a:r>
              <a:rPr lang="en-US" sz="1200" b="1" i="0" kern="1200" dirty="0">
                <a:solidFill>
                  <a:schemeClr val="tx1"/>
                </a:solidFill>
                <a:effectLst/>
                <a:latin typeface="+mn-lt"/>
                <a:ea typeface="+mn-ea"/>
                <a:cs typeface="+mn-cs"/>
              </a:rPr>
              <a:t>ensuring critical knowledge and relationships are shared</a:t>
            </a:r>
            <a:r>
              <a:rPr lang="en-US" sz="1200" b="0" i="0" kern="1200" dirty="0">
                <a:solidFill>
                  <a:schemeClr val="tx1"/>
                </a:solidFill>
                <a:effectLst/>
                <a:latin typeface="+mn-lt"/>
                <a:ea typeface="+mn-ea"/>
                <a:cs typeface="+mn-cs"/>
              </a:rPr>
              <a:t> beyond one person. Forward-thinking associations </a:t>
            </a:r>
            <a:r>
              <a:rPr lang="en-US" sz="1200" b="1" i="0" kern="1200" dirty="0">
                <a:solidFill>
                  <a:schemeClr val="tx1"/>
                </a:solidFill>
                <a:effectLst/>
                <a:latin typeface="+mn-lt"/>
                <a:ea typeface="+mn-ea"/>
                <a:cs typeface="+mn-cs"/>
              </a:rPr>
              <a:t>document key processes and have deputies or teams shadow leaders</a:t>
            </a:r>
            <a:r>
              <a:rPr lang="en-US" sz="1200" b="0" i="0" kern="1200" dirty="0">
                <a:solidFill>
                  <a:schemeClr val="tx1"/>
                </a:solidFill>
                <a:effectLst/>
                <a:latin typeface="+mn-lt"/>
                <a:ea typeface="+mn-ea"/>
                <a:cs typeface="+mn-cs"/>
              </a:rPr>
              <a:t> in essential </a:t>
            </a:r>
            <a:r>
              <a:rPr lang="en-US" dirty="0"/>
              <a:t>areas</a:t>
            </a:r>
            <a:r>
              <a:rPr lang="en-US" sz="1200" b="0" i="0" kern="1200" dirty="0">
                <a:solidFill>
                  <a:schemeClr val="tx1"/>
                </a:solidFill>
                <a:effectLst/>
                <a:latin typeface="+mn-lt"/>
                <a:ea typeface="+mn-ea"/>
                <a:cs typeface="+mn-cs"/>
              </a:rPr>
              <a:t>. For instance, if one volunteer handles all membership records, make sure another person is trained on that system. If the executive director has all the grant contacts, those should be logged in a central database that others can access. Cross-training staff and board members creates a “deeper bench” so the organization isn’t left scrambling if someone </a:t>
            </a:r>
            <a:r>
              <a:rPr lang="en-US" dirty="0"/>
              <a:t>leaves</a:t>
            </a:r>
            <a:r>
              <a:rPr lang="en-US" sz="1200" b="0" i="0" kern="1200" dirty="0">
                <a:solidFill>
                  <a:schemeClr val="tx1"/>
                </a:solidFill>
                <a:effectLst/>
                <a:latin typeface="+mn-lt"/>
                <a:ea typeface="+mn-ea"/>
                <a:cs typeface="+mn-cs"/>
              </a:rPr>
              <a:t>. Some organizations implement periodic rotations or backups for leadership tasks specifically to maintain redundancy (e.g., the board vice-chair might periodically run meetings to be ready to step in). As the Nonprofit Risk Management Center puts it, </a:t>
            </a:r>
            <a:r>
              <a:rPr lang="en-US" sz="1200" b="1" i="0" kern="1200" dirty="0">
                <a:solidFill>
                  <a:schemeClr val="tx1"/>
                </a:solidFill>
                <a:effectLst/>
                <a:latin typeface="+mn-lt"/>
                <a:ea typeface="+mn-ea"/>
                <a:cs typeface="+mn-cs"/>
              </a:rPr>
              <a:t>building resilience means avoiding single points of failure – have backups for important operations and leadership </a:t>
            </a:r>
            <a:r>
              <a:rPr lang="en-US" b="1" dirty="0"/>
              <a:t>roles</a:t>
            </a:r>
            <a:r>
              <a:rPr lang="en-US" sz="1200" b="0" i="0" kern="1200" dirty="0">
                <a:solidFill>
                  <a:schemeClr val="tx1"/>
                </a:solidFill>
                <a:effectLst/>
                <a:latin typeface="+mn-lt"/>
                <a:ea typeface="+mn-ea"/>
                <a:cs typeface="+mn-cs"/>
              </a:rPr>
              <a:t>. </a:t>
            </a:r>
            <a:endParaRPr lang="en-US" dirty="0">
              <a:ea typeface="Calibri"/>
              <a:cs typeface="Calibri"/>
            </a:endParaRPr>
          </a:p>
          <a:p>
            <a:pPr marL="285750" indent="-285750">
              <a:buFont typeface="Arial"/>
              <a:buChar char="•"/>
            </a:pPr>
            <a:r>
              <a:rPr lang="en-US" sz="1200" b="1" i="0" kern="1200" dirty="0">
                <a:solidFill>
                  <a:schemeClr val="tx1"/>
                </a:solidFill>
                <a:effectLst/>
                <a:latin typeface="+mn-lt"/>
                <a:ea typeface="+mn-ea"/>
                <a:cs typeface="+mn-cs"/>
              </a:rPr>
              <a:t>Leadership Development and Mentorship:</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Identify high-potential </a:t>
            </a:r>
            <a:r>
              <a:rPr lang="en-US" b="1" dirty="0"/>
              <a:t>individuals</a:t>
            </a:r>
            <a:r>
              <a:rPr lang="en-US" sz="1200" b="0" i="0" kern="1200" dirty="0">
                <a:solidFill>
                  <a:schemeClr val="tx1"/>
                </a:solidFill>
                <a:effectLst/>
                <a:latin typeface="+mn-lt"/>
                <a:ea typeface="+mn-ea"/>
                <a:cs typeface="+mn-cs"/>
              </a:rPr>
              <a:t> and actively prepare them for future leadership. This might involve sending them to leadership training, giving them stretch assignments, or pairing them with current leaders as mentees. A culture of mentorship helps transfer knowledge. For example, a long-time volunteer coordinator could mentor a younger volunteer in how to run the annual plant sale, gradually handing over the reins. In PEI, a recommendation was to </a:t>
            </a:r>
            <a:r>
              <a:rPr lang="en-US" sz="1200" b="1" i="0" kern="1200" dirty="0">
                <a:solidFill>
                  <a:schemeClr val="tx1"/>
                </a:solidFill>
                <a:effectLst/>
                <a:latin typeface="+mn-lt"/>
                <a:ea typeface="+mn-ea"/>
                <a:cs typeface="+mn-cs"/>
              </a:rPr>
              <a:t>“promote mentorship between senior nonprofit leaders and younger professionals” to strengthen the </a:t>
            </a:r>
            <a:r>
              <a:rPr lang="en-US" b="1" dirty="0"/>
              <a:t>pipeline</a:t>
            </a:r>
            <a:r>
              <a:rPr lang="en-US" sz="1200" b="0" i="0" kern="1200">
                <a:solidFill>
                  <a:schemeClr val="tx1"/>
                </a:solidFill>
                <a:effectLst/>
                <a:latin typeface="+mn-lt"/>
                <a:ea typeface="+mn-ea"/>
                <a:cs typeface="+mn-cs"/>
              </a:rPr>
              <a:t>. Organizations can formalize this by establishing a mentorship program or “deputy” roles. </a:t>
            </a:r>
            <a:endParaRPr lang="en-US"/>
          </a:p>
          <a:p>
            <a:pPr marL="285750" indent="-285750">
              <a:buFont typeface="Arial"/>
              <a:buChar char="•"/>
            </a:pPr>
            <a:r>
              <a:rPr lang="en-US" sz="1200" b="1" i="0" kern="1200" dirty="0">
                <a:solidFill>
                  <a:schemeClr val="tx1"/>
                </a:solidFill>
                <a:effectLst/>
                <a:latin typeface="+mn-lt"/>
                <a:ea typeface="+mn-ea"/>
                <a:cs typeface="+mn-cs"/>
              </a:rPr>
              <a:t>Board </a:t>
            </a:r>
            <a:r>
              <a:rPr lang="en-US" b="1" dirty="0"/>
              <a:t>and Committee Involvement</a:t>
            </a:r>
            <a:r>
              <a:rPr lang="en-US" sz="1200" b="1" i="0" kern="1200" dirty="0">
                <a:solidFill>
                  <a:schemeClr val="tx1"/>
                </a:solidFill>
                <a:effectLst/>
                <a:latin typeface="+mn-lt"/>
                <a:ea typeface="+mn-ea"/>
                <a:cs typeface="+mn-cs"/>
              </a:rPr>
              <a:t> and Diversity:</a:t>
            </a:r>
            <a:r>
              <a:rPr lang="en-US" sz="1200" b="0" i="0" kern="1200" dirty="0">
                <a:solidFill>
                  <a:schemeClr val="tx1"/>
                </a:solidFill>
                <a:effectLst/>
                <a:latin typeface="+mn-lt"/>
                <a:ea typeface="+mn-ea"/>
                <a:cs typeface="+mn-cs"/>
              </a:rPr>
              <a:t> For volunteer-led organizations, the </a:t>
            </a:r>
            <a:r>
              <a:rPr lang="en-US" sz="1200" b="1" i="0" kern="1200" dirty="0">
                <a:solidFill>
                  <a:schemeClr val="tx1"/>
                </a:solidFill>
                <a:effectLst/>
                <a:latin typeface="+mn-lt"/>
                <a:ea typeface="+mn-ea"/>
                <a:cs typeface="+mn-cs"/>
              </a:rPr>
              <a:t>board or committee succession is equally critical</a:t>
            </a:r>
            <a:r>
              <a:rPr lang="en-US" sz="1200" b="0" i="0" kern="1200" dirty="0">
                <a:solidFill>
                  <a:schemeClr val="tx1"/>
                </a:solidFill>
                <a:effectLst/>
                <a:latin typeface="+mn-lt"/>
                <a:ea typeface="+mn-ea"/>
                <a:cs typeface="+mn-cs"/>
              </a:rPr>
              <a:t>. Only about 42% of Canadian nonprofits report they have an easy time recruiting qualified board </a:t>
            </a:r>
            <a:r>
              <a:rPr lang="en-US" dirty="0"/>
              <a:t>and committee members</a:t>
            </a:r>
            <a:r>
              <a:rPr lang="en-US" sz="1200" b="0" i="0" kern="1200" dirty="0">
                <a:solidFill>
                  <a:schemeClr val="tx1"/>
                </a:solidFill>
                <a:effectLst/>
                <a:latin typeface="+mn-lt"/>
                <a:ea typeface="+mn-ea"/>
                <a:cs typeface="+mn-cs"/>
              </a:rPr>
              <a:t>. Succession planning should cover board</a:t>
            </a:r>
            <a:r>
              <a:rPr lang="en-US" dirty="0"/>
              <a:t>/committee</a:t>
            </a:r>
            <a:r>
              <a:rPr lang="en-US" sz="1200" b="0" i="0" kern="1200" dirty="0">
                <a:solidFill>
                  <a:schemeClr val="tx1"/>
                </a:solidFill>
                <a:effectLst/>
                <a:latin typeface="+mn-lt"/>
                <a:ea typeface="+mn-ea"/>
                <a:cs typeface="+mn-cs"/>
              </a:rPr>
              <a:t> renewal: setting term limits, recruiting new members regularly, and cultivating future board leadership (e.g., a </a:t>
            </a:r>
            <a:r>
              <a:rPr lang="en-US" sz="1200" b="1" i="0" kern="1200" dirty="0">
                <a:solidFill>
                  <a:schemeClr val="tx1"/>
                </a:solidFill>
                <a:effectLst/>
                <a:latin typeface="+mn-lt"/>
                <a:ea typeface="+mn-ea"/>
                <a:cs typeface="+mn-cs"/>
              </a:rPr>
              <a:t>board chair-elect</a:t>
            </a:r>
            <a:r>
              <a:rPr lang="en-US" sz="1200" b="0" i="0" kern="1200" dirty="0">
                <a:solidFill>
                  <a:schemeClr val="tx1"/>
                </a:solidFill>
                <a:effectLst/>
                <a:latin typeface="+mn-lt"/>
                <a:ea typeface="+mn-ea"/>
                <a:cs typeface="+mn-cs"/>
              </a:rPr>
              <a:t> system). Diversity is key here – bringing in younger or demographically diverse board members well before all the current ones retire ensures continuity and fresh perspective. </a:t>
            </a:r>
            <a:r>
              <a:rPr lang="en-US" sz="1200" b="0" i="1" kern="1200" dirty="0">
                <a:solidFill>
                  <a:schemeClr val="tx1"/>
                </a:solidFill>
                <a:effectLst/>
                <a:latin typeface="+mn-lt"/>
                <a:ea typeface="+mn-ea"/>
                <a:cs typeface="+mn-cs"/>
              </a:rPr>
              <a:t>Provincial profiles highlight that many boards are older and not reflective of community diversity</a:t>
            </a:r>
            <a:r>
              <a:rPr lang="en-US" sz="1200" b="0" i="0" kern="1200">
                <a:solidFill>
                  <a:schemeClr val="tx1"/>
                </a:solidFill>
                <a:effectLst/>
                <a:latin typeface="+mn-lt"/>
                <a:ea typeface="+mn-ea"/>
                <a:cs typeface="+mn-cs"/>
              </a:rPr>
              <a:t>, and they urge targeted efforts to recruit underrepresented groups onto </a:t>
            </a:r>
            <a:r>
              <a:rPr lang="en-US"/>
              <a:t>boards</a:t>
            </a:r>
            <a:r>
              <a:rPr lang="en-US" sz="1200" b="0" i="0" kern="1200">
                <a:solidFill>
                  <a:schemeClr val="tx1"/>
                </a:solidFill>
                <a:effectLst/>
                <a:latin typeface="+mn-lt"/>
                <a:ea typeface="+mn-ea"/>
                <a:cs typeface="+mn-cs"/>
              </a:rPr>
              <a:t>. Including this in the plan (e.g., “each year identify 2-3 prospective board candidates from younger demographics or diverse backgrounds”) can future-proof leadership. </a:t>
            </a:r>
            <a:endParaRPr lang="en-US"/>
          </a:p>
          <a:p>
            <a:pPr marL="285750" indent="-285750">
              <a:buFont typeface="Arial"/>
              <a:buChar char="•"/>
            </a:pPr>
            <a:r>
              <a:rPr lang="en-US" sz="1200" b="1" i="0" kern="1200" dirty="0">
                <a:solidFill>
                  <a:schemeClr val="tx1"/>
                </a:solidFill>
                <a:effectLst/>
                <a:latin typeface="+mn-lt"/>
                <a:ea typeface="+mn-ea"/>
                <a:cs typeface="+mn-cs"/>
              </a:rPr>
              <a:t>Updating Governance Policies:</a:t>
            </a:r>
            <a:r>
              <a:rPr lang="en-US" sz="1200" b="0" i="0" kern="1200" dirty="0">
                <a:solidFill>
                  <a:schemeClr val="tx1"/>
                </a:solidFill>
                <a:effectLst/>
                <a:latin typeface="+mn-lt"/>
                <a:ea typeface="+mn-ea"/>
                <a:cs typeface="+mn-cs"/>
              </a:rPr>
              <a:t> Incorporate succession into bylaws or policies. For instance, have a policy that the </a:t>
            </a:r>
            <a:r>
              <a:rPr lang="en-US" sz="1200" b="1" i="0" kern="1200" dirty="0">
                <a:solidFill>
                  <a:schemeClr val="tx1"/>
                </a:solidFill>
                <a:effectLst/>
                <a:latin typeface="+mn-lt"/>
                <a:ea typeface="+mn-ea"/>
                <a:cs typeface="+mn-cs"/>
              </a:rPr>
              <a:t>Vice Chair is the presumptive interim Chair if the Chair cannot serve</a:t>
            </a:r>
            <a:r>
              <a:rPr lang="en-US" sz="1200" b="0" i="0" kern="1200" dirty="0">
                <a:solidFill>
                  <a:schemeClr val="tx1"/>
                </a:solidFill>
                <a:effectLst/>
                <a:latin typeface="+mn-lt"/>
                <a:ea typeface="+mn-ea"/>
                <a:cs typeface="+mn-cs"/>
              </a:rPr>
              <a:t>, or that the Executive Director must develop an internal succession plan for key staff. Some organizations conduct an </a:t>
            </a:r>
            <a:r>
              <a:rPr lang="en-US" sz="1200" b="1" i="0" kern="1200" dirty="0">
                <a:solidFill>
                  <a:schemeClr val="tx1"/>
                </a:solidFill>
                <a:effectLst/>
                <a:latin typeface="+mn-lt"/>
                <a:ea typeface="+mn-ea"/>
                <a:cs typeface="+mn-cs"/>
              </a:rPr>
              <a:t>annual talent review</a:t>
            </a:r>
            <a:r>
              <a:rPr lang="en-US" sz="1200" b="0" i="0" kern="1200" dirty="0">
                <a:solidFill>
                  <a:schemeClr val="tx1"/>
                </a:solidFill>
                <a:effectLst/>
                <a:latin typeface="+mn-lt"/>
                <a:ea typeface="+mn-ea"/>
                <a:cs typeface="+mn-cs"/>
              </a:rPr>
              <a:t> at the board level to discuss who could step up if needed for each leadership role – normalizing this conversation reduces stigma and keeps succession on the radar. </a:t>
            </a:r>
            <a:endParaRPr lang="en-US" sz="1200" b="0" i="0" kern="1200">
              <a:solidFill>
                <a:schemeClr val="tx1"/>
              </a:solidFill>
              <a:effectLst/>
              <a:latin typeface="+mn-lt"/>
              <a:ea typeface="Calibri"/>
              <a:cs typeface="Calibri"/>
            </a:endParaRPr>
          </a:p>
          <a:p>
            <a:endParaRPr lang="en-CA" dirty="0"/>
          </a:p>
        </p:txBody>
      </p:sp>
      <p:sp>
        <p:nvSpPr>
          <p:cNvPr id="4" name="Slide Number Placeholder 3">
            <a:extLst>
              <a:ext uri="{FF2B5EF4-FFF2-40B4-BE49-F238E27FC236}">
                <a16:creationId xmlns:a16="http://schemas.microsoft.com/office/drawing/2014/main" id="{C9BA54CC-D28A-5F80-71C6-ABB82601E4C1}"/>
              </a:ext>
            </a:extLst>
          </p:cNvPr>
          <p:cNvSpPr>
            <a:spLocks noGrp="1"/>
          </p:cNvSpPr>
          <p:nvPr>
            <p:ph type="sldNum" sz="quarter" idx="5"/>
          </p:nvPr>
        </p:nvSpPr>
        <p:spPr/>
        <p:txBody>
          <a:bodyPr/>
          <a:lstStyle/>
          <a:p>
            <a:fld id="{8211271C-8C0A-4932-B109-17372812FA06}" type="slidenum">
              <a:rPr lang="en-CA" smtClean="0"/>
              <a:t>15</a:t>
            </a:fld>
            <a:endParaRPr lang="en-CA"/>
          </a:p>
        </p:txBody>
      </p:sp>
    </p:spTree>
    <p:extLst>
      <p:ext uri="{BB962C8B-B14F-4D97-AF65-F5344CB8AC3E}">
        <p14:creationId xmlns:p14="http://schemas.microsoft.com/office/powerpoint/2010/main" val="260008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E9E5-FBDA-E6AC-5660-7E43D54CB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C2709-EAF2-46A4-24A6-A2CD7FA58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FD8D5-C94B-0B18-97B1-BBBB20E09B19}"/>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Start by </a:t>
            </a:r>
            <a:r>
              <a:rPr lang="en-US" sz="1200" b="1" i="0" kern="1200" dirty="0">
                <a:solidFill>
                  <a:schemeClr val="tx1"/>
                </a:solidFill>
                <a:effectLst/>
                <a:latin typeface="+mn-lt"/>
                <a:ea typeface="+mn-ea"/>
                <a:cs typeface="+mn-cs"/>
              </a:rPr>
              <a:t>identifying essential functions vs. non-essential</a:t>
            </a:r>
            <a:r>
              <a:rPr lang="en-US" sz="1200" b="0" i="0" kern="1200" dirty="0">
                <a:solidFill>
                  <a:schemeClr val="tx1"/>
                </a:solidFill>
                <a:effectLst/>
                <a:latin typeface="+mn-lt"/>
                <a:ea typeface="+mn-ea"/>
                <a:cs typeface="+mn-cs"/>
              </a:rPr>
              <a:t> – know which roles or tasks absolutely must continue without interruption to keep the organization running</a:t>
            </a:r>
            <a:r>
              <a:rPr lang="en-US" sz="1200" b="0" i="0" kern="1200" baseline="30000" dirty="0">
                <a:solidFill>
                  <a:schemeClr val="tx1"/>
                </a:solidFill>
                <a:effectLst/>
                <a:latin typeface="+mn-lt"/>
                <a:ea typeface="+mn-ea"/>
                <a:cs typeface="+mn-cs"/>
              </a:rPr>
              <a:t>105</a:t>
            </a:r>
            <a:r>
              <a:rPr lang="en-US" sz="1200" b="0" i="0" kern="1200" dirty="0">
                <a:solidFill>
                  <a:schemeClr val="tx1"/>
                </a:solidFill>
                <a:effectLst/>
                <a:latin typeface="+mn-lt"/>
                <a:ea typeface="+mn-ea"/>
                <a:cs typeface="+mn-cs"/>
              </a:rPr>
              <a:t>. This helps prioritize succession efforts on critical areas. </a:t>
            </a:r>
          </a:p>
          <a:p>
            <a:pPr marL="285750" indent="-285750" fontAlgn="base">
              <a:buFont typeface="Arial"/>
              <a:buChar char="•"/>
            </a:pPr>
            <a:r>
              <a:rPr lang="en-US" sz="1200" b="1" i="0" kern="1200" dirty="0">
                <a:solidFill>
                  <a:schemeClr val="tx1"/>
                </a:solidFill>
                <a:effectLst/>
                <a:latin typeface="+mn-lt"/>
                <a:ea typeface="+mn-ea"/>
                <a:cs typeface="+mn-cs"/>
              </a:rPr>
              <a:t>Implement multi-level succession</a:t>
            </a:r>
            <a:r>
              <a:rPr lang="en-US" sz="1200" b="0" i="0" kern="1200" dirty="0">
                <a:solidFill>
                  <a:schemeClr val="tx1"/>
                </a:solidFill>
                <a:effectLst/>
                <a:latin typeface="+mn-lt"/>
                <a:ea typeface="+mn-ea"/>
                <a:cs typeface="+mn-cs"/>
              </a:rPr>
              <a:t>: Don’t just plan for the </a:t>
            </a:r>
            <a:r>
              <a:rPr lang="en-US" dirty="0"/>
              <a:t>President</a:t>
            </a:r>
            <a:r>
              <a:rPr lang="en-US" sz="1200" b="0" i="0" kern="1200" dirty="0">
                <a:solidFill>
                  <a:schemeClr val="tx1"/>
                </a:solidFill>
                <a:effectLst/>
                <a:latin typeface="+mn-lt"/>
                <a:ea typeface="+mn-ea"/>
                <a:cs typeface="+mn-cs"/>
              </a:rPr>
              <a:t>; plan for department heads, project leads, and key volunteer leaders as </a:t>
            </a:r>
            <a:r>
              <a:rPr lang="en-US" dirty="0"/>
              <a:t>well</a:t>
            </a:r>
            <a:r>
              <a:rPr lang="en-US" sz="1200" b="0" i="0" kern="1200" dirty="0">
                <a:solidFill>
                  <a:schemeClr val="tx1"/>
                </a:solidFill>
                <a:effectLst/>
                <a:latin typeface="+mn-lt"/>
                <a:ea typeface="+mn-ea"/>
                <a:cs typeface="+mn-cs"/>
              </a:rPr>
              <a:t>. This broad approach builds depth. </a:t>
            </a:r>
            <a:endParaRPr lang="en-US" dirty="0">
              <a:ea typeface="Calibri"/>
              <a:cs typeface="Calibri"/>
            </a:endParaRPr>
          </a:p>
          <a:p>
            <a:pPr marL="285750" indent="-285750">
              <a:buFont typeface="Arial"/>
              <a:buChar char="•"/>
            </a:pPr>
            <a:r>
              <a:rPr lang="en-US" sz="1200" b="0" i="0" kern="1200" dirty="0">
                <a:solidFill>
                  <a:schemeClr val="tx1"/>
                </a:solidFill>
                <a:effectLst/>
                <a:latin typeface="+mn-lt"/>
                <a:ea typeface="+mn-ea"/>
                <a:cs typeface="+mn-cs"/>
              </a:rPr>
              <a:t>Create </a:t>
            </a:r>
            <a:r>
              <a:rPr lang="en-US" sz="1200" b="1" i="0" kern="1200" dirty="0">
                <a:solidFill>
                  <a:schemeClr val="tx1"/>
                </a:solidFill>
                <a:effectLst/>
                <a:latin typeface="+mn-lt"/>
                <a:ea typeface="+mn-ea"/>
                <a:cs typeface="+mn-cs"/>
              </a:rPr>
              <a:t>protocols for interim leadership</a:t>
            </a:r>
            <a:r>
              <a:rPr lang="en-US" sz="1200" b="0" i="0" kern="1200">
                <a:solidFill>
                  <a:schemeClr val="tx1"/>
                </a:solidFill>
                <a:effectLst/>
                <a:latin typeface="+mn-lt"/>
                <a:ea typeface="+mn-ea"/>
                <a:cs typeface="+mn-cs"/>
              </a:rPr>
              <a:t> – have a plan for who steps in temporarily for major roles (not just top </a:t>
            </a:r>
            <a:r>
              <a:rPr lang="en-US"/>
              <a:t>positions</a:t>
            </a:r>
            <a:r>
              <a:rPr lang="en-US" sz="1200" b="0" i="0" kern="1200">
                <a:solidFill>
                  <a:schemeClr val="tx1"/>
                </a:solidFill>
                <a:effectLst/>
                <a:latin typeface="+mn-lt"/>
                <a:ea typeface="+mn-ea"/>
                <a:cs typeface="+mn-cs"/>
              </a:rPr>
              <a:t>, but say if the finance manager leaves, who covers</a:t>
            </a:r>
            <a:r>
              <a:rPr lang="en-US"/>
              <a:t>?).</a:t>
            </a:r>
            <a:r>
              <a:rPr lang="en-US" sz="1200" b="0" i="0" kern="1200">
                <a:solidFill>
                  <a:schemeClr val="tx1"/>
                </a:solidFill>
                <a:effectLst/>
                <a:latin typeface="+mn-lt"/>
                <a:ea typeface="+mn-ea"/>
                <a:cs typeface="+mn-cs"/>
              </a:rPr>
              <a:t> </a:t>
            </a:r>
            <a:endParaRPr lang="en-US"/>
          </a:p>
          <a:p>
            <a:pPr marL="285750" indent="-285750">
              <a:buFont typeface="Arial"/>
              <a:buChar char="•"/>
            </a:pPr>
            <a:r>
              <a:rPr lang="en-US" b="1" dirty="0"/>
              <a:t>Thorough</a:t>
            </a:r>
            <a:r>
              <a:rPr lang="en-US" sz="1200" b="1" i="0" kern="1200" dirty="0">
                <a:solidFill>
                  <a:schemeClr val="tx1"/>
                </a:solidFill>
                <a:effectLst/>
                <a:latin typeface="+mn-lt"/>
                <a:ea typeface="+mn-ea"/>
                <a:cs typeface="+mn-cs"/>
              </a:rPr>
              <a:t> documentation</a:t>
            </a:r>
            <a:r>
              <a:rPr lang="en-US" sz="1200" b="0" i="0" kern="1200">
                <a:solidFill>
                  <a:schemeClr val="tx1"/>
                </a:solidFill>
                <a:effectLst/>
                <a:latin typeface="+mn-lt"/>
                <a:ea typeface="+mn-ea"/>
                <a:cs typeface="+mn-cs"/>
              </a:rPr>
              <a:t>: Ensure executive responsibilities, key contacts, and procedures are clearly documented so someone new can pick them </a:t>
            </a:r>
            <a:r>
              <a:rPr lang="en-US"/>
              <a:t>up</a:t>
            </a:r>
            <a:r>
              <a:rPr lang="en-US" sz="1200" b="0" i="0" kern="1200">
                <a:solidFill>
                  <a:schemeClr val="tx1"/>
                </a:solidFill>
                <a:effectLst/>
                <a:latin typeface="+mn-lt"/>
                <a:ea typeface="+mn-ea"/>
                <a:cs typeface="+mn-cs"/>
              </a:rPr>
              <a:t>. </a:t>
            </a:r>
            <a:endParaRPr lang="en-US"/>
          </a:p>
          <a:p>
            <a:pPr marL="285750" indent="-285750">
              <a:buFont typeface="Arial"/>
              <a:buChar char="•"/>
            </a:pPr>
            <a:r>
              <a:rPr lang="en-US" sz="1200" b="1" i="0" kern="1200" dirty="0">
                <a:solidFill>
                  <a:schemeClr val="tx1"/>
                </a:solidFill>
                <a:effectLst/>
                <a:latin typeface="+mn-lt"/>
                <a:ea typeface="+mn-ea"/>
                <a:cs typeface="+mn-cs"/>
              </a:rPr>
              <a:t>Board</a:t>
            </a:r>
            <a:r>
              <a:rPr lang="en-US" b="1" dirty="0"/>
              <a:t>/Committee</a:t>
            </a:r>
            <a:r>
              <a:rPr lang="en-US" sz="1200" b="1" i="0" kern="1200" dirty="0">
                <a:solidFill>
                  <a:schemeClr val="tx1"/>
                </a:solidFill>
                <a:effectLst/>
                <a:latin typeface="+mn-lt"/>
                <a:ea typeface="+mn-ea"/>
                <a:cs typeface="+mn-cs"/>
              </a:rPr>
              <a:t> collaboration</a:t>
            </a:r>
            <a:r>
              <a:rPr lang="en-US" sz="1200" b="0" i="0" kern="1200">
                <a:solidFill>
                  <a:schemeClr val="tx1"/>
                </a:solidFill>
                <a:effectLst/>
                <a:latin typeface="+mn-lt"/>
                <a:ea typeface="+mn-ea"/>
                <a:cs typeface="+mn-cs"/>
              </a:rPr>
              <a:t>: The board should treat succession as a strategic priority, not a taboo. Wipfli suggests boards establish dedicated committees for leadership development and integrate succession planning into strategic </a:t>
            </a:r>
            <a:r>
              <a:rPr lang="en-US"/>
              <a:t>plans</a:t>
            </a:r>
            <a:r>
              <a:rPr lang="en-US" sz="1200" b="0" i="0" kern="1200">
                <a:solidFill>
                  <a:schemeClr val="tx1"/>
                </a:solidFill>
                <a:effectLst/>
                <a:latin typeface="+mn-lt"/>
                <a:ea typeface="+mn-ea"/>
                <a:cs typeface="+mn-cs"/>
              </a:rPr>
              <a:t>. </a:t>
            </a:r>
            <a:endParaRPr lang="en-US"/>
          </a:p>
          <a:p>
            <a:pPr marL="285750" indent="-285750">
              <a:buFont typeface="Arial"/>
              <a:buChar char="•"/>
            </a:pPr>
            <a:r>
              <a:rPr lang="en-US" sz="1200" b="1" i="0" kern="1200" dirty="0">
                <a:solidFill>
                  <a:schemeClr val="tx1"/>
                </a:solidFill>
                <a:effectLst/>
                <a:latin typeface="+mn-lt"/>
                <a:ea typeface="+mn-ea"/>
                <a:cs typeface="+mn-cs"/>
              </a:rPr>
              <a:t>Professional development as pipeline</a:t>
            </a:r>
            <a:r>
              <a:rPr lang="en-US" sz="1200" b="0" i="0" kern="1200" dirty="0">
                <a:solidFill>
                  <a:schemeClr val="tx1"/>
                </a:solidFill>
                <a:effectLst/>
                <a:latin typeface="+mn-lt"/>
                <a:ea typeface="+mn-ea"/>
                <a:cs typeface="+mn-cs"/>
              </a:rPr>
              <a:t>: Integrate succession with </a:t>
            </a:r>
            <a:r>
              <a:rPr lang="en-US" dirty="0"/>
              <a:t>team</a:t>
            </a:r>
            <a:r>
              <a:rPr lang="en-US" sz="1200" b="0" i="0" kern="1200" dirty="0">
                <a:solidFill>
                  <a:schemeClr val="tx1"/>
                </a:solidFill>
                <a:effectLst/>
                <a:latin typeface="+mn-lt"/>
                <a:ea typeface="+mn-ea"/>
                <a:cs typeface="+mn-cs"/>
              </a:rPr>
              <a:t> development—train and empower </a:t>
            </a:r>
            <a:r>
              <a:rPr lang="en-US" dirty="0"/>
              <a:t>teams so</a:t>
            </a:r>
            <a:r>
              <a:rPr lang="en-US" sz="1200" b="0" i="0" kern="1200" dirty="0">
                <a:solidFill>
                  <a:schemeClr val="tx1"/>
                </a:solidFill>
                <a:effectLst/>
                <a:latin typeface="+mn-lt"/>
                <a:ea typeface="+mn-ea"/>
                <a:cs typeface="+mn-cs"/>
              </a:rPr>
              <a:t> that you organically have people ready to </a:t>
            </a:r>
            <a:r>
              <a:rPr lang="en-US" dirty="0"/>
              <a:t>advance</a:t>
            </a:r>
            <a:r>
              <a:rPr lang="en-US" sz="1200" b="0" i="0" kern="1200" dirty="0">
                <a:solidFill>
                  <a:schemeClr val="tx1"/>
                </a:solidFill>
                <a:effectLst/>
                <a:latin typeface="+mn-lt"/>
                <a:ea typeface="+mn-ea"/>
                <a:cs typeface="+mn-cs"/>
              </a:rPr>
              <a:t>. This also boosts retention as </a:t>
            </a:r>
            <a:r>
              <a:rPr lang="en-US" dirty="0"/>
              <a:t>teams</a:t>
            </a:r>
            <a:r>
              <a:rPr lang="en-US" sz="1200" b="0" i="0" kern="1200" dirty="0">
                <a:solidFill>
                  <a:schemeClr val="tx1"/>
                </a:solidFill>
                <a:effectLst/>
                <a:latin typeface="+mn-lt"/>
                <a:ea typeface="+mn-ea"/>
                <a:cs typeface="+mn-cs"/>
              </a:rPr>
              <a:t> see growth opportunities. </a:t>
            </a:r>
            <a:endParaRPr lang="en-US" dirty="0">
              <a:ea typeface="Calibri"/>
              <a:cs typeface="Calibri"/>
            </a:endParaRPr>
          </a:p>
          <a:p>
            <a:pPr marL="285750" indent="-285750">
              <a:buFont typeface="Arial"/>
              <a:buChar char="•"/>
            </a:pPr>
            <a:r>
              <a:rPr lang="en-US" sz="1200" b="1" i="0" kern="1200" dirty="0">
                <a:solidFill>
                  <a:schemeClr val="tx1"/>
                </a:solidFill>
                <a:effectLst/>
                <a:latin typeface="+mn-lt"/>
                <a:ea typeface="+mn-ea"/>
                <a:cs typeface="+mn-cs"/>
              </a:rPr>
              <a:t>Address generational transition</a:t>
            </a:r>
            <a:r>
              <a:rPr lang="en-US" sz="1200" b="0" i="0" kern="1200" dirty="0">
                <a:solidFill>
                  <a:schemeClr val="tx1"/>
                </a:solidFill>
                <a:effectLst/>
                <a:latin typeface="+mn-lt"/>
                <a:ea typeface="+mn-ea"/>
                <a:cs typeface="+mn-cs"/>
              </a:rPr>
              <a:t>: Many associations rely on veteran leaders and find younger professionals aren’t as interested in stepping up under current conditions.</a:t>
            </a:r>
            <a:r>
              <a:rPr lang="en-US" dirty="0"/>
              <a:t> Research suggests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making leadership roles more appealing</a:t>
            </a:r>
            <a:r>
              <a:rPr lang="en-US" sz="1200" b="0" i="0" kern="1200" dirty="0">
                <a:solidFill>
                  <a:schemeClr val="tx1"/>
                </a:solidFill>
                <a:effectLst/>
                <a:latin typeface="+mn-lt"/>
                <a:ea typeface="+mn-ea"/>
                <a:cs typeface="+mn-cs"/>
              </a:rPr>
              <a:t> (flexible schedules, co-leadership models, phased retirements for outgoing leaders to ease handover) to attract next-gen </a:t>
            </a:r>
            <a:r>
              <a:rPr lang="en-US" dirty="0"/>
              <a:t>talent</a:t>
            </a:r>
            <a:r>
              <a:rPr lang="en-US" sz="1200" b="0" i="0" kern="1200" dirty="0">
                <a:solidFill>
                  <a:schemeClr val="tx1"/>
                </a:solidFill>
                <a:effectLst/>
                <a:latin typeface="+mn-lt"/>
                <a:ea typeface="+mn-ea"/>
                <a:cs typeface="+mn-cs"/>
              </a:rPr>
              <a:t>. </a:t>
            </a:r>
            <a:endParaRPr lang="en-US" sz="1200" b="0" i="0" kern="1200" dirty="0">
              <a:solidFill>
                <a:schemeClr val="tx1"/>
              </a:solidFill>
              <a:effectLst/>
              <a:latin typeface="+mn-lt"/>
              <a:ea typeface="Calibri"/>
              <a:cs typeface="Calibri"/>
            </a:endParaRPr>
          </a:p>
          <a:p>
            <a:endParaRPr lang="en-CA" dirty="0"/>
          </a:p>
        </p:txBody>
      </p:sp>
      <p:sp>
        <p:nvSpPr>
          <p:cNvPr id="4" name="Slide Number Placeholder 3">
            <a:extLst>
              <a:ext uri="{FF2B5EF4-FFF2-40B4-BE49-F238E27FC236}">
                <a16:creationId xmlns:a16="http://schemas.microsoft.com/office/drawing/2014/main" id="{8881CC58-05A7-08CA-88FC-DA22528E7CA5}"/>
              </a:ext>
            </a:extLst>
          </p:cNvPr>
          <p:cNvSpPr>
            <a:spLocks noGrp="1"/>
          </p:cNvSpPr>
          <p:nvPr>
            <p:ph type="sldNum" sz="quarter" idx="5"/>
          </p:nvPr>
        </p:nvSpPr>
        <p:spPr/>
        <p:txBody>
          <a:bodyPr/>
          <a:lstStyle/>
          <a:p>
            <a:fld id="{8211271C-8C0A-4932-B109-17372812FA06}" type="slidenum">
              <a:rPr lang="en-CA" smtClean="0"/>
              <a:t>16</a:t>
            </a:fld>
            <a:endParaRPr lang="en-CA"/>
          </a:p>
        </p:txBody>
      </p:sp>
    </p:spTree>
    <p:extLst>
      <p:ext uri="{BB962C8B-B14F-4D97-AF65-F5344CB8AC3E}">
        <p14:creationId xmlns:p14="http://schemas.microsoft.com/office/powerpoint/2010/main" val="19460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53F4-EBD8-A71F-0511-5C51C7BFE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78566-0D21-4636-67BC-A0BD5C23A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3ED20-BFA2-A6EA-C061-CC8A63133F3D}"/>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For example, CCVI emphasizes that </a:t>
            </a:r>
            <a:r>
              <a:rPr lang="en-US" sz="1200" b="1" i="0" kern="1200" dirty="0">
                <a:solidFill>
                  <a:schemeClr val="tx1"/>
                </a:solidFill>
                <a:effectLst/>
                <a:latin typeface="+mn-lt"/>
                <a:ea typeface="+mn-ea"/>
                <a:cs typeface="+mn-cs"/>
              </a:rPr>
              <a:t>volunteer programs should have policies and record-keeping – which ties into documenting roles for succession</a:t>
            </a:r>
            <a:r>
              <a:rPr lang="en-US" sz="1200" b="0" i="0" kern="1200" dirty="0">
                <a:solidFill>
                  <a:schemeClr val="tx1"/>
                </a:solidFill>
                <a:effectLst/>
                <a:latin typeface="+mn-lt"/>
                <a:ea typeface="+mn-ea"/>
                <a:cs typeface="+mn-cs"/>
              </a:rPr>
              <a:t>. We might note that aligning with these standards (and referencing them in the presentation) could strengthen OHA’s case that it’s following established best practices. </a:t>
            </a:r>
          </a:p>
          <a:p>
            <a:pPr rtl="0"/>
            <a:endParaRPr lang="en-CA" sz="1200" b="0" i="0" kern="1200" dirty="0">
              <a:solidFill>
                <a:schemeClr val="tx1"/>
              </a:solidFill>
              <a:effectLst/>
              <a:latin typeface="+mn-l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16190C0-37C0-0E0F-EA6F-E1A07604D3CB}"/>
              </a:ext>
            </a:extLst>
          </p:cNvPr>
          <p:cNvSpPr>
            <a:spLocks noGrp="1"/>
          </p:cNvSpPr>
          <p:nvPr>
            <p:ph type="sldNum" sz="quarter" idx="5"/>
          </p:nvPr>
        </p:nvSpPr>
        <p:spPr/>
        <p:txBody>
          <a:bodyPr/>
          <a:lstStyle/>
          <a:p>
            <a:fld id="{8211271C-8C0A-4932-B109-17372812FA06}" type="slidenum">
              <a:rPr lang="en-CA" smtClean="0"/>
              <a:t>17</a:t>
            </a:fld>
            <a:endParaRPr lang="en-CA"/>
          </a:p>
        </p:txBody>
      </p:sp>
    </p:spTree>
    <p:extLst>
      <p:ext uri="{BB962C8B-B14F-4D97-AF65-F5344CB8AC3E}">
        <p14:creationId xmlns:p14="http://schemas.microsoft.com/office/powerpoint/2010/main" val="192682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3C07C-B37D-B9B8-4D8A-0419E939F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0D69F-1BD0-EBA9-A4B5-581D4AFAD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AF886-7BC6-54BA-91C2-7A00704D62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Building organizational resilience</a:t>
            </a:r>
            <a:r>
              <a:rPr lang="en-US" sz="1200" b="0" i="0" kern="1200" dirty="0">
                <a:solidFill>
                  <a:schemeClr val="tx1"/>
                </a:solidFill>
                <a:effectLst/>
                <a:latin typeface="+mn-lt"/>
                <a:ea typeface="+mn-ea"/>
                <a:cs typeface="+mn-cs"/>
              </a:rPr>
              <a:t> requires addressing those first two challenges while also fortifying the organization’s capacity to adapt. </a:t>
            </a:r>
            <a:r>
              <a:rPr lang="en-US" sz="1200" b="1" i="0" kern="1200" dirty="0">
                <a:solidFill>
                  <a:schemeClr val="tx1"/>
                </a:solidFill>
                <a:effectLst/>
                <a:latin typeface="+mn-lt"/>
                <a:ea typeface="+mn-ea"/>
                <a:cs typeface="+mn-cs"/>
              </a:rPr>
              <a:t>Volunteer-powered organizations are inherently at risk if volunteer engagement and leadership continuity falter</a:t>
            </a:r>
            <a:r>
              <a:rPr lang="en-US" sz="1200" b="0" i="0" kern="1200" dirty="0">
                <a:solidFill>
                  <a:schemeClr val="tx1"/>
                </a:solidFill>
                <a:effectLst/>
                <a:latin typeface="+mn-lt"/>
                <a:ea typeface="+mn-ea"/>
                <a:cs typeface="+mn-cs"/>
              </a:rPr>
              <a:t>, as seen during COVID-19 when </a:t>
            </a:r>
            <a:r>
              <a:rPr lang="en-US" sz="1200" b="1" i="0" kern="1200" dirty="0">
                <a:solidFill>
                  <a:schemeClr val="tx1"/>
                </a:solidFill>
                <a:effectLst/>
                <a:latin typeface="+mn-lt"/>
                <a:ea typeface="+mn-ea"/>
                <a:cs typeface="+mn-cs"/>
              </a:rPr>
              <a:t>62% of Ontario nonprofits lost volunteers and half could not resume all </a:t>
            </a:r>
            <a:r>
              <a:rPr lang="en-US" b="1" dirty="0"/>
              <a:t>services</a:t>
            </a:r>
            <a:r>
              <a:rPr lang="en-US" sz="1200" b="0" i="0" kern="1200" dirty="0">
                <a:solidFill>
                  <a:schemeClr val="tx1"/>
                </a:solidFill>
                <a:effectLst/>
                <a:latin typeface="+mn-lt"/>
                <a:ea typeface="+mn-ea"/>
                <a:cs typeface="+mn-cs"/>
              </a:rPr>
              <a:t>. To strengthen resilience, nonprofits are pursuing strategies like </a:t>
            </a:r>
            <a:r>
              <a:rPr lang="en-US" sz="1200" b="1" i="0" kern="1200" dirty="0">
                <a:solidFill>
                  <a:schemeClr val="tx1"/>
                </a:solidFill>
                <a:effectLst/>
                <a:latin typeface="+mn-lt"/>
                <a:ea typeface="+mn-ea"/>
                <a:cs typeface="+mn-cs"/>
              </a:rPr>
              <a:t>diversifying their volunteer base</a:t>
            </a:r>
            <a:r>
              <a:rPr lang="en-US" sz="1200" b="0" i="0" kern="1200" dirty="0">
                <a:solidFill>
                  <a:schemeClr val="tx1"/>
                </a:solidFill>
                <a:effectLst/>
                <a:latin typeface="+mn-lt"/>
                <a:ea typeface="+mn-ea"/>
                <a:cs typeface="+mn-cs"/>
              </a:rPr>
              <a:t> (engaging youth, families, newcomers to fill </a:t>
            </a:r>
            <a:r>
              <a:rPr lang="en-US" dirty="0"/>
              <a:t>gaps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modernizing volunteer management practices</a:t>
            </a:r>
            <a:r>
              <a:rPr lang="en-US" sz="1200" b="0" i="0" kern="1200" dirty="0">
                <a:solidFill>
                  <a:schemeClr val="tx1"/>
                </a:solidFill>
                <a:effectLst/>
                <a:latin typeface="+mn-lt"/>
                <a:ea typeface="+mn-ea"/>
                <a:cs typeface="+mn-cs"/>
              </a:rPr>
              <a:t> (e.g. adopting online volunteer platforms; reinstating </a:t>
            </a:r>
            <a:r>
              <a:rPr lang="en-US" sz="1200" b="1" i="0" kern="1200" dirty="0">
                <a:solidFill>
                  <a:schemeClr val="tx1"/>
                </a:solidFill>
                <a:effectLst/>
                <a:latin typeface="+mn-lt"/>
                <a:ea typeface="+mn-ea"/>
                <a:cs typeface="+mn-cs"/>
              </a:rPr>
              <a:t>volunteer manager roles, which can boost retention up to </a:t>
            </a:r>
            <a:r>
              <a:rPr lang="en-US" b="1" dirty="0"/>
              <a:t>16×</a:t>
            </a:r>
            <a:r>
              <a:rPr lang="en-US" dirty="0"/>
              <a:t>),</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planning for continuity</a:t>
            </a:r>
            <a:r>
              <a:rPr lang="en-US" sz="1200" b="0" i="0" kern="1200" dirty="0">
                <a:solidFill>
                  <a:schemeClr val="tx1"/>
                </a:solidFill>
                <a:effectLst/>
                <a:latin typeface="+mn-lt"/>
                <a:ea typeface="+mn-ea"/>
                <a:cs typeface="+mn-cs"/>
              </a:rPr>
              <a:t> (documenting processes, creating backup plans for sudden departures, and building financial </a:t>
            </a:r>
            <a:r>
              <a:rPr lang="en-US" dirty="0"/>
              <a:t>reserves</a:t>
            </a:r>
            <a:r>
              <a:rPr lang="en-US" sz="1200" b="0" i="0" kern="1200" dirty="0">
                <a:solidFill>
                  <a:schemeClr val="tx1"/>
                </a:solidFill>
                <a:effectLst/>
                <a:latin typeface="+mn-lt"/>
                <a:ea typeface="+mn-ea"/>
                <a:cs typeface="+mn-cs"/>
              </a:rPr>
              <a:t>). At a sector level, there’s a push to align with </a:t>
            </a:r>
            <a:r>
              <a:rPr lang="en-US" sz="1200" b="1" i="0" kern="1200" dirty="0">
                <a:solidFill>
                  <a:schemeClr val="tx1"/>
                </a:solidFill>
                <a:effectLst/>
                <a:latin typeface="+mn-lt"/>
                <a:ea typeface="+mn-ea"/>
                <a:cs typeface="+mn-cs"/>
              </a:rPr>
              <a:t>Volunteer Canada’s best practices and initiatives</a:t>
            </a:r>
            <a:r>
              <a:rPr lang="en-US" sz="1200" b="0" i="0" kern="1200" dirty="0">
                <a:solidFill>
                  <a:schemeClr val="tx1"/>
                </a:solidFill>
                <a:effectLst/>
                <a:latin typeface="+mn-lt"/>
                <a:ea typeface="+mn-ea"/>
                <a:cs typeface="+mn-cs"/>
              </a:rPr>
              <a:t> – for example, Volunteer Canada’s forthcoming </a:t>
            </a:r>
            <a:r>
              <a:rPr lang="en-US" sz="1200" b="0" i="1" kern="1200" dirty="0">
                <a:solidFill>
                  <a:schemeClr val="tx1"/>
                </a:solidFill>
                <a:effectLst/>
                <a:latin typeface="+mn-lt"/>
                <a:ea typeface="+mn-ea"/>
                <a:cs typeface="+mn-cs"/>
              </a:rPr>
              <a:t>National Volunteer Action Strategy</a:t>
            </a:r>
            <a:r>
              <a:rPr lang="en-US" sz="1200" b="0" i="0" kern="1200" dirty="0">
                <a:solidFill>
                  <a:schemeClr val="tx1"/>
                </a:solidFill>
                <a:effectLst/>
                <a:latin typeface="+mn-lt"/>
                <a:ea typeface="+mn-ea"/>
                <a:cs typeface="+mn-cs"/>
              </a:rPr>
              <a:t> explicitly aims to </a:t>
            </a:r>
            <a:r>
              <a:rPr lang="en-US" sz="1200" b="0" i="1" kern="1200" dirty="0">
                <a:solidFill>
                  <a:schemeClr val="tx1"/>
                </a:solidFill>
                <a:effectLst/>
                <a:latin typeface="+mn-lt"/>
                <a:ea typeface="+mn-ea"/>
                <a:cs typeface="+mn-cs"/>
              </a:rPr>
              <a:t>“future-proof volunteerism”</a:t>
            </a:r>
            <a:r>
              <a:rPr lang="en-US" sz="1200" b="0" i="0" kern="1200" dirty="0">
                <a:solidFill>
                  <a:schemeClr val="tx1"/>
                </a:solidFill>
                <a:effectLst/>
                <a:latin typeface="+mn-lt"/>
                <a:ea typeface="+mn-ea"/>
                <a:cs typeface="+mn-cs"/>
              </a:rPr>
              <a:t> and build the </a:t>
            </a:r>
            <a:r>
              <a:rPr lang="en-US" sz="1200" b="1" i="0" kern="1200" dirty="0">
                <a:solidFill>
                  <a:schemeClr val="tx1"/>
                </a:solidFill>
                <a:effectLst/>
                <a:latin typeface="+mn-lt"/>
                <a:ea typeface="+mn-ea"/>
                <a:cs typeface="+mn-cs"/>
              </a:rPr>
              <a:t>infrastructure for resilient volunteer engagement across the </a:t>
            </a:r>
            <a:r>
              <a:rPr lang="en-US" b="1" dirty="0"/>
              <a:t>country.</a:t>
            </a:r>
            <a:r>
              <a:rPr lang="en-US" sz="1200" b="0" i="0" kern="1200" dirty="0">
                <a:solidFill>
                  <a:schemeClr val="tx1"/>
                </a:solidFill>
                <a:effectLst/>
                <a:latin typeface="+mn-lt"/>
                <a:ea typeface="+mn-ea"/>
                <a:cs typeface="+mn-cs"/>
              </a:rPr>
              <a:t> </a:t>
            </a:r>
            <a:endParaRPr lang="en-US" b="0" i="0" dirty="0">
              <a:effectLst/>
            </a:endParaRPr>
          </a:p>
          <a:p>
            <a:endParaRPr lang="en-CA" dirty="0"/>
          </a:p>
        </p:txBody>
      </p:sp>
      <p:sp>
        <p:nvSpPr>
          <p:cNvPr id="4" name="Slide Number Placeholder 3">
            <a:extLst>
              <a:ext uri="{FF2B5EF4-FFF2-40B4-BE49-F238E27FC236}">
                <a16:creationId xmlns:a16="http://schemas.microsoft.com/office/drawing/2014/main" id="{95CB7511-D77C-8558-B550-8145345D2AA0}"/>
              </a:ext>
            </a:extLst>
          </p:cNvPr>
          <p:cNvSpPr>
            <a:spLocks noGrp="1"/>
          </p:cNvSpPr>
          <p:nvPr>
            <p:ph type="sldNum" sz="quarter" idx="5"/>
          </p:nvPr>
        </p:nvSpPr>
        <p:spPr/>
        <p:txBody>
          <a:bodyPr/>
          <a:lstStyle/>
          <a:p>
            <a:fld id="{8211271C-8C0A-4932-B109-17372812FA06}" type="slidenum">
              <a:rPr lang="en-CA" smtClean="0"/>
              <a:t>18</a:t>
            </a:fld>
            <a:endParaRPr lang="en-CA"/>
          </a:p>
        </p:txBody>
      </p:sp>
    </p:spTree>
    <p:extLst>
      <p:ext uri="{BB962C8B-B14F-4D97-AF65-F5344CB8AC3E}">
        <p14:creationId xmlns:p14="http://schemas.microsoft.com/office/powerpoint/2010/main" val="224214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A600C-0499-52FA-01BD-77216043D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A13F3-90FF-EAB4-D8DC-ECBAFDBCF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17671-558F-4A0E-7C61-F1017C32D8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Context – Why Resilience is Pressing:</a:t>
            </a:r>
            <a:r>
              <a:rPr lang="en-US" sz="1200" b="0" i="0" kern="1200" dirty="0">
                <a:solidFill>
                  <a:schemeClr val="tx1"/>
                </a:solidFill>
                <a:effectLst/>
                <a:latin typeface="+mn-lt"/>
                <a:ea typeface="+mn-ea"/>
                <a:cs typeface="+mn-cs"/>
              </a:rPr>
              <a:t> The past few years have tested nonprofits’ resilience like never before. The pandemic, economic uncertainty, and social shifts created a “perfect storm” of increased service demand and reduced capacity. In Ontario, </a:t>
            </a:r>
            <a:r>
              <a:rPr lang="en-US" sz="1200" b="1" i="0" kern="1200" dirty="0">
                <a:solidFill>
                  <a:schemeClr val="tx1"/>
                </a:solidFill>
                <a:effectLst/>
                <a:latin typeface="+mn-lt"/>
                <a:ea typeface="+mn-ea"/>
                <a:cs typeface="+mn-cs"/>
              </a:rPr>
              <a:t>74% of nonprofits saw demand for services jump in 2022</a:t>
            </a:r>
            <a:r>
              <a:rPr lang="en-US" sz="1200" b="0" i="0" kern="1200" dirty="0">
                <a:solidFill>
                  <a:schemeClr val="tx1"/>
                </a:solidFill>
                <a:effectLst/>
                <a:latin typeface="+mn-lt"/>
                <a:ea typeface="+mn-ea"/>
                <a:cs typeface="+mn-cs"/>
              </a:rPr>
              <a:t> while at the same time </a:t>
            </a:r>
            <a:r>
              <a:rPr lang="en-US" sz="1200" b="1" i="0" kern="1200" dirty="0">
                <a:solidFill>
                  <a:schemeClr val="tx1"/>
                </a:solidFill>
                <a:effectLst/>
                <a:latin typeface="+mn-lt"/>
                <a:ea typeface="+mn-ea"/>
                <a:cs typeface="+mn-cs"/>
              </a:rPr>
              <a:t>over half faced revenue declines or stagnant </a:t>
            </a:r>
            <a:r>
              <a:rPr lang="en-US" b="1" dirty="0"/>
              <a:t>funding</a:t>
            </a:r>
            <a:r>
              <a:rPr lang="en-US" sz="1200" b="0" i="0" kern="1200" dirty="0">
                <a:solidFill>
                  <a:schemeClr val="tx1"/>
                </a:solidFill>
                <a:effectLst/>
                <a:latin typeface="+mn-lt"/>
                <a:ea typeface="+mn-ea"/>
                <a:cs typeface="+mn-cs"/>
              </a:rPr>
              <a:t>. Many organizations faced tough choices: nearly </a:t>
            </a:r>
            <a:r>
              <a:rPr lang="en-US" sz="1200" b="1" i="0" kern="1200" dirty="0">
                <a:solidFill>
                  <a:schemeClr val="tx1"/>
                </a:solidFill>
                <a:effectLst/>
                <a:latin typeface="+mn-lt"/>
                <a:ea typeface="+mn-ea"/>
                <a:cs typeface="+mn-cs"/>
              </a:rPr>
              <a:t>86% had to cut back programs, increase waitlists, or even discontinue services due to staffing/volunteer shortages and funding </a:t>
            </a:r>
            <a:r>
              <a:rPr lang="en-US" b="1" dirty="0"/>
              <a:t>issues</a:t>
            </a:r>
            <a:r>
              <a:rPr lang="en-US" sz="1200" b="0" i="0" kern="1200" dirty="0">
                <a:solidFill>
                  <a:schemeClr val="tx1"/>
                </a:solidFill>
                <a:effectLst/>
                <a:latin typeface="+mn-lt"/>
                <a:ea typeface="+mn-ea"/>
                <a:cs typeface="+mn-cs"/>
              </a:rPr>
              <a:t>. Furthermore, </a:t>
            </a:r>
            <a:r>
              <a:rPr lang="en-US" sz="1200" b="1" i="0" kern="1200" dirty="0">
                <a:solidFill>
                  <a:schemeClr val="tx1"/>
                </a:solidFill>
                <a:effectLst/>
                <a:latin typeface="+mn-lt"/>
                <a:ea typeface="+mn-ea"/>
                <a:cs typeface="+mn-cs"/>
              </a:rPr>
              <a:t>one-third of Ontario nonprofits knew of peer organizations that had permanently closed due to the pandemic’s </a:t>
            </a:r>
            <a:r>
              <a:rPr lang="en-US" b="1" dirty="0"/>
              <a:t>impacts</a:t>
            </a:r>
            <a:r>
              <a:rPr lang="en-US" sz="1200" b="0" i="0" kern="1200" dirty="0">
                <a:solidFill>
                  <a:schemeClr val="tx1"/>
                </a:solidFill>
                <a:effectLst/>
                <a:latin typeface="+mn-lt"/>
                <a:ea typeface="+mn-ea"/>
                <a:cs typeface="+mn-cs"/>
              </a:rPr>
              <a:t> – a stark indicator of fragility. This experience has heightened awareness that </a:t>
            </a:r>
            <a:r>
              <a:rPr lang="en-US" sz="1200" b="1" i="0" kern="1200" dirty="0">
                <a:solidFill>
                  <a:schemeClr val="tx1"/>
                </a:solidFill>
                <a:effectLst/>
                <a:latin typeface="+mn-lt"/>
                <a:ea typeface="+mn-ea"/>
                <a:cs typeface="+mn-cs"/>
              </a:rPr>
              <a:t>long-term resilience isn’t abstract – it’s survival</a:t>
            </a:r>
            <a:r>
              <a:rPr lang="en-US" sz="1200" b="0" i="0" kern="1200" dirty="0">
                <a:solidFill>
                  <a:schemeClr val="tx1"/>
                </a:solidFill>
                <a:effectLst/>
                <a:latin typeface="+mn-lt"/>
                <a:ea typeface="+mn-ea"/>
                <a:cs typeface="+mn-cs"/>
              </a:rPr>
              <a:t>. For OHA and similar associations, resilience means being able to continue fulfilling their mission (promoting horticulture, engaging communities) despite volunteer turnover, financial ups and downs, or external crises. </a:t>
            </a:r>
          </a:p>
        </p:txBody>
      </p:sp>
      <p:sp>
        <p:nvSpPr>
          <p:cNvPr id="4" name="Slide Number Placeholder 3">
            <a:extLst>
              <a:ext uri="{FF2B5EF4-FFF2-40B4-BE49-F238E27FC236}">
                <a16:creationId xmlns:a16="http://schemas.microsoft.com/office/drawing/2014/main" id="{0D8FC429-33CA-E39C-24DE-8A6DBACF8A3C}"/>
              </a:ext>
            </a:extLst>
          </p:cNvPr>
          <p:cNvSpPr>
            <a:spLocks noGrp="1"/>
          </p:cNvSpPr>
          <p:nvPr>
            <p:ph type="sldNum" sz="quarter" idx="5"/>
          </p:nvPr>
        </p:nvSpPr>
        <p:spPr/>
        <p:txBody>
          <a:bodyPr/>
          <a:lstStyle/>
          <a:p>
            <a:fld id="{8211271C-8C0A-4932-B109-17372812FA06}" type="slidenum">
              <a:rPr lang="en-CA" smtClean="0"/>
              <a:t>19</a:t>
            </a:fld>
            <a:endParaRPr lang="en-CA"/>
          </a:p>
        </p:txBody>
      </p:sp>
    </p:spTree>
    <p:extLst>
      <p:ext uri="{BB962C8B-B14F-4D97-AF65-F5344CB8AC3E}">
        <p14:creationId xmlns:p14="http://schemas.microsoft.com/office/powerpoint/2010/main" val="128083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211271C-8C0A-4932-B109-17372812FA06}" type="slidenum">
              <a:rPr lang="en-CA" smtClean="0"/>
              <a:t>2</a:t>
            </a:fld>
            <a:endParaRPr lang="en-CA"/>
          </a:p>
        </p:txBody>
      </p:sp>
    </p:spTree>
    <p:extLst>
      <p:ext uri="{BB962C8B-B14F-4D97-AF65-F5344CB8AC3E}">
        <p14:creationId xmlns:p14="http://schemas.microsoft.com/office/powerpoint/2010/main" val="1196492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8BF7-CBC0-803A-4A0A-FC2F37711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65E5F-AC9F-3842-EFD5-09E49611B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F0AB7-C253-D511-A114-88B29D97C2BD}"/>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Key Pillars of Organizational Resilience:</a:t>
            </a:r>
            <a:r>
              <a:rPr lang="en-US" sz="1200" b="0" i="0" kern="1200" dirty="0">
                <a:solidFill>
                  <a:schemeClr val="tx1"/>
                </a:solidFill>
                <a:effectLst/>
                <a:latin typeface="+mn-lt"/>
                <a:ea typeface="+mn-ea"/>
                <a:cs typeface="+mn-cs"/>
              </a:rPr>
              <a:t> </a:t>
            </a:r>
          </a:p>
          <a:p>
            <a:pPr marL="285750" indent="-285750" fontAlgn="base">
              <a:buFont typeface="Arial"/>
              <a:buChar char="•"/>
            </a:pPr>
            <a:r>
              <a:rPr lang="en-US" sz="1200" b="1" i="0" kern="1200" dirty="0">
                <a:solidFill>
                  <a:schemeClr val="tx1"/>
                </a:solidFill>
                <a:effectLst/>
                <a:latin typeface="+mn-lt"/>
                <a:ea typeface="+mn-ea"/>
                <a:cs typeface="+mn-cs"/>
              </a:rPr>
              <a:t>Robust Volunteer Engagement System:</a:t>
            </a:r>
            <a:r>
              <a:rPr lang="en-US" sz="1200" b="0" i="0" kern="1200" dirty="0">
                <a:solidFill>
                  <a:schemeClr val="tx1"/>
                </a:solidFill>
                <a:effectLst/>
                <a:latin typeface="+mn-lt"/>
                <a:ea typeface="+mn-ea"/>
                <a:cs typeface="+mn-cs"/>
              </a:rPr>
              <a:t> Since we’ve covered volunteer recruitment/retention, we’ll summarize: A resilient organization has a stable core of volunteers and the ability to continually attract </a:t>
            </a:r>
            <a:r>
              <a:rPr lang="en-US" dirty="0"/>
              <a:t>new members</a:t>
            </a:r>
            <a:r>
              <a:rPr lang="en-US" sz="1200" b="0" i="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Volunteer Canada</a:t>
            </a:r>
            <a:r>
              <a:rPr lang="en-US" sz="1200" b="0" i="0" kern="1200" dirty="0">
                <a:solidFill>
                  <a:schemeClr val="tx1"/>
                </a:solidFill>
                <a:effectLst/>
                <a:latin typeface="+mn-lt"/>
                <a:ea typeface="+mn-ea"/>
                <a:cs typeface="+mn-cs"/>
              </a:rPr>
              <a:t> describes a vision of </a:t>
            </a:r>
            <a:r>
              <a:rPr lang="en-US" sz="1200" b="0" i="1" kern="1200" dirty="0">
                <a:solidFill>
                  <a:schemeClr val="tx1"/>
                </a:solidFill>
                <a:effectLst/>
                <a:latin typeface="+mn-lt"/>
                <a:ea typeface="+mn-ea"/>
                <a:cs typeface="+mn-cs"/>
              </a:rPr>
              <a:t>“an enabling volunteering environment”</a:t>
            </a:r>
            <a:r>
              <a:rPr lang="en-US" sz="1200" b="0" i="0" kern="1200" dirty="0">
                <a:solidFill>
                  <a:schemeClr val="tx1"/>
                </a:solidFill>
                <a:effectLst/>
                <a:latin typeface="+mn-lt"/>
                <a:ea typeface="+mn-ea"/>
                <a:cs typeface="+mn-cs"/>
              </a:rPr>
              <a:t> where infrastructure supports make it easy for people to </a:t>
            </a:r>
            <a:r>
              <a:rPr lang="en-US" dirty="0"/>
              <a:t>participate</a:t>
            </a:r>
            <a:r>
              <a:rPr lang="en-US" sz="1200" b="0" i="0" kern="1200" dirty="0">
                <a:solidFill>
                  <a:schemeClr val="tx1"/>
                </a:solidFill>
                <a:effectLst/>
                <a:latin typeface="+mn-lt"/>
                <a:ea typeface="+mn-ea"/>
                <a:cs typeface="+mn-cs"/>
              </a:rPr>
              <a:t>. Concretely, this means having processes and tools to recruit, train, and manage volunteers efficiently (e.g., a good database, clear volunteer roles, recognition programs). It also means being inclusive: reaching out to diverse groups (youth, seniors, different cultural communities) to broaden the volunteer pool, so that the organization isn’t overly dependent on one demographic. Diversity in volunteers can reduce vulnerability – for instance, if one age group or cohort faces constraints (as happened when many seniors paused volunteering due to COVID risk), another group can step up. </a:t>
            </a:r>
            <a:r>
              <a:rPr lang="en-US" sz="1200" b="1" i="0" kern="1200" dirty="0">
                <a:solidFill>
                  <a:schemeClr val="tx1"/>
                </a:solidFill>
                <a:effectLst/>
                <a:latin typeface="+mn-lt"/>
                <a:ea typeface="+mn-ea"/>
                <a:cs typeface="+mn-cs"/>
              </a:rPr>
              <a:t>Intergenerational volunteer programs</a:t>
            </a:r>
            <a:r>
              <a:rPr lang="en-US" sz="1200" b="0" i="0" kern="1200" dirty="0">
                <a:solidFill>
                  <a:schemeClr val="tx1"/>
                </a:solidFill>
                <a:effectLst/>
                <a:latin typeface="+mn-lt"/>
                <a:ea typeface="+mn-ea"/>
                <a:cs typeface="+mn-cs"/>
              </a:rPr>
              <a:t> are one idea: pairing younger and older volunteers so they support each other and share knowledge, which Volunteer Canada has promoted to combat the </a:t>
            </a:r>
            <a:r>
              <a:rPr lang="en-US" sz="1200" b="0" i="1" kern="1200" dirty="0">
                <a:solidFill>
                  <a:schemeClr val="tx1"/>
                </a:solidFill>
                <a:effectLst/>
                <a:latin typeface="+mn-lt"/>
                <a:ea typeface="+mn-ea"/>
                <a:cs typeface="+mn-cs"/>
              </a:rPr>
              <a:t>“loneliness epidemic”</a:t>
            </a:r>
            <a:r>
              <a:rPr lang="en-US" sz="1200" b="0" i="0" kern="1200" dirty="0">
                <a:solidFill>
                  <a:schemeClr val="tx1"/>
                </a:solidFill>
                <a:effectLst/>
                <a:latin typeface="+mn-lt"/>
                <a:ea typeface="+mn-ea"/>
                <a:cs typeface="+mn-cs"/>
              </a:rPr>
              <a:t> and volunteering crisis </a:t>
            </a:r>
            <a:r>
              <a:rPr lang="en-US" dirty="0"/>
              <a:t>simultaneously</a:t>
            </a:r>
            <a:r>
              <a:rPr lang="en-US" sz="1200" b="0" i="0" kern="1200" dirty="0">
                <a:solidFill>
                  <a:schemeClr val="tx1"/>
                </a:solidFill>
                <a:effectLst/>
                <a:latin typeface="+mn-lt"/>
                <a:ea typeface="+mn-ea"/>
                <a:cs typeface="+mn-cs"/>
              </a:rPr>
              <a:t>. </a:t>
            </a:r>
            <a:endParaRPr lang="en-US" dirty="0"/>
          </a:p>
          <a:p>
            <a:pPr marL="285750" indent="-285750">
              <a:buFont typeface="Arial"/>
              <a:buChar char="•"/>
            </a:pPr>
            <a:r>
              <a:rPr lang="en-US" sz="1200" b="1" i="0" kern="1200" dirty="0">
                <a:solidFill>
                  <a:schemeClr val="tx1"/>
                </a:solidFill>
                <a:effectLst/>
                <a:latin typeface="+mn-lt"/>
                <a:ea typeface="+mn-ea"/>
                <a:cs typeface="+mn-cs"/>
              </a:rPr>
              <a:t>Adaptability and Innovation:</a:t>
            </a:r>
            <a:r>
              <a:rPr lang="en-US" sz="1200" b="0" i="0" kern="1200" dirty="0">
                <a:solidFill>
                  <a:schemeClr val="tx1"/>
                </a:solidFill>
                <a:effectLst/>
                <a:latin typeface="+mn-lt"/>
                <a:ea typeface="+mn-ea"/>
                <a:cs typeface="+mn-cs"/>
              </a:rPr>
              <a:t> Resilient organizations are </a:t>
            </a:r>
            <a:r>
              <a:rPr lang="en-US" sz="1200" b="1" i="0" kern="1200" dirty="0">
                <a:solidFill>
                  <a:schemeClr val="tx1"/>
                </a:solidFill>
                <a:effectLst/>
                <a:latin typeface="+mn-lt"/>
                <a:ea typeface="+mn-ea"/>
                <a:cs typeface="+mn-cs"/>
              </a:rPr>
              <a:t>flexible</a:t>
            </a:r>
            <a:r>
              <a:rPr lang="en-US" sz="1200" b="0" i="0" kern="1200" dirty="0">
                <a:solidFill>
                  <a:schemeClr val="tx1"/>
                </a:solidFill>
                <a:effectLst/>
                <a:latin typeface="+mn-lt"/>
                <a:ea typeface="+mn-ea"/>
                <a:cs typeface="+mn-cs"/>
              </a:rPr>
              <a:t>. They monitor changes in their environment and adapt programs or strategies accordingly. One example: during COVID, many charities pivoted to virtual programming and remote volunteering. Those that embraced new technology and methods could continue their mission (albeit differently), whereas those that couldn’t adapt had to suspend operations. An internal insight was that COVID </a:t>
            </a:r>
            <a:r>
              <a:rPr lang="en-US" sz="1200" b="1" i="0" kern="1200" dirty="0">
                <a:solidFill>
                  <a:schemeClr val="tx1"/>
                </a:solidFill>
                <a:effectLst/>
                <a:latin typeface="+mn-lt"/>
                <a:ea typeface="+mn-ea"/>
                <a:cs typeface="+mn-cs"/>
              </a:rPr>
              <a:t>“accelerated digital adoption, with 61% of nonprofits increasing use of technology”</a:t>
            </a:r>
            <a:r>
              <a:rPr lang="en-US" sz="1200" b="0" i="0" kern="1200" dirty="0">
                <a:solidFill>
                  <a:schemeClr val="tx1"/>
                </a:solidFill>
                <a:effectLst/>
                <a:latin typeface="+mn-lt"/>
                <a:ea typeface="+mn-ea"/>
                <a:cs typeface="+mn-cs"/>
              </a:rPr>
              <a:t> and that digital capacity is now a factor in </a:t>
            </a:r>
            <a:r>
              <a:rPr lang="en-US" dirty="0"/>
              <a:t>resilience</a:t>
            </a:r>
            <a:r>
              <a:rPr lang="en-US" sz="1200" b="0" i="0" kern="1200" dirty="0">
                <a:solidFill>
                  <a:schemeClr val="tx1"/>
                </a:solidFill>
                <a:effectLst/>
                <a:latin typeface="+mn-lt"/>
                <a:ea typeface="+mn-ea"/>
                <a:cs typeface="+mn-cs"/>
              </a:rPr>
              <a:t>. For OHA, this might mean being open to hybrid meeting formats, online engagement of members, or using social media not just for volunteer recruitment but for delivering educational content (if in-person events are disrupted). Investing in </a:t>
            </a:r>
            <a:r>
              <a:rPr lang="en-US" sz="1200" b="1" i="0" kern="1200" dirty="0">
                <a:solidFill>
                  <a:schemeClr val="tx1"/>
                </a:solidFill>
                <a:effectLst/>
                <a:latin typeface="+mn-lt"/>
                <a:ea typeface="+mn-ea"/>
                <a:cs typeface="+mn-cs"/>
              </a:rPr>
              <a:t>training</a:t>
            </a:r>
            <a:r>
              <a:rPr lang="en-US" sz="1200" b="0" i="0" kern="1200" dirty="0">
                <a:solidFill>
                  <a:schemeClr val="tx1"/>
                </a:solidFill>
                <a:effectLst/>
                <a:latin typeface="+mn-lt"/>
                <a:ea typeface="+mn-ea"/>
                <a:cs typeface="+mn-cs"/>
              </a:rPr>
              <a:t> (for </a:t>
            </a:r>
            <a:r>
              <a:rPr lang="en-US" dirty="0"/>
              <a:t>leaders</a:t>
            </a:r>
            <a:r>
              <a:rPr lang="en-US" sz="1200" b="0" i="0" kern="1200" dirty="0">
                <a:solidFill>
                  <a:schemeClr val="tx1"/>
                </a:solidFill>
                <a:effectLst/>
                <a:latin typeface="+mn-lt"/>
                <a:ea typeface="+mn-ea"/>
                <a:cs typeface="+mn-cs"/>
              </a:rPr>
              <a:t>, volunteers, board) on new skills – be it technology, fundraising techniques, or diversity &amp; inclusion – also boosts adaptability. Another form of innovation is programmatic: re-imagining volunteer roles (like creating micro-roles or family volunteer days as noted) to respond to societal trends. The </a:t>
            </a:r>
            <a:r>
              <a:rPr lang="en-US" sz="1200" b="1" i="0" kern="1200" dirty="0">
                <a:solidFill>
                  <a:schemeClr val="tx1"/>
                </a:solidFill>
                <a:effectLst/>
                <a:latin typeface="+mn-lt"/>
                <a:ea typeface="+mn-ea"/>
                <a:cs typeface="+mn-cs"/>
              </a:rPr>
              <a:t>ability to try new approaches</a:t>
            </a:r>
            <a:r>
              <a:rPr lang="en-US" sz="1200" b="0" i="0" kern="1200" dirty="0">
                <a:solidFill>
                  <a:schemeClr val="tx1"/>
                </a:solidFill>
                <a:effectLst/>
                <a:latin typeface="+mn-lt"/>
                <a:ea typeface="+mn-ea"/>
                <a:cs typeface="+mn-cs"/>
              </a:rPr>
              <a:t> and learn (even from failures) is a hallmark of resilient culture. Encourage experimentation on a small scale to continuously improve engagement. </a:t>
            </a:r>
            <a:endParaRPr lang="en-US" dirty="0">
              <a:ea typeface="Calibri"/>
              <a:cs typeface="Calibri"/>
            </a:endParaRPr>
          </a:p>
          <a:p>
            <a:pPr marL="285750" indent="-285750">
              <a:buFont typeface="Arial"/>
              <a:buChar char="•"/>
            </a:pPr>
            <a:r>
              <a:rPr lang="en-US" sz="1200" b="1" i="0" kern="1200" dirty="0">
                <a:solidFill>
                  <a:schemeClr val="tx1"/>
                </a:solidFill>
                <a:effectLst/>
                <a:latin typeface="+mn-lt"/>
                <a:ea typeface="+mn-ea"/>
                <a:cs typeface="+mn-cs"/>
              </a:rPr>
              <a:t>Leadership and Governance Strength:</a:t>
            </a:r>
            <a:r>
              <a:rPr lang="en-US" sz="1200" b="0" i="0" kern="1200" dirty="0">
                <a:solidFill>
                  <a:schemeClr val="tx1"/>
                </a:solidFill>
                <a:effectLst/>
                <a:latin typeface="+mn-lt"/>
                <a:ea typeface="+mn-ea"/>
                <a:cs typeface="+mn-cs"/>
              </a:rPr>
              <a:t> We’ve addressed succession – beyond that, </a:t>
            </a:r>
            <a:r>
              <a:rPr lang="en-US" sz="1200" b="1" i="0" kern="1200" dirty="0">
                <a:solidFill>
                  <a:schemeClr val="tx1"/>
                </a:solidFill>
                <a:effectLst/>
                <a:latin typeface="+mn-lt"/>
                <a:ea typeface="+mn-ea"/>
                <a:cs typeface="+mn-cs"/>
              </a:rPr>
              <a:t>good governance</a:t>
            </a:r>
            <a:r>
              <a:rPr lang="en-US" sz="1200" b="0" i="0" kern="1200" dirty="0">
                <a:solidFill>
                  <a:schemeClr val="tx1"/>
                </a:solidFill>
                <a:effectLst/>
                <a:latin typeface="+mn-lt"/>
                <a:ea typeface="+mn-ea"/>
                <a:cs typeface="+mn-cs"/>
              </a:rPr>
              <a:t> itself is crucial. A well-functioning board that regularly engages in strategic planning, risk management, and oversight will foresee challenges and guide the organization through tough times. The </a:t>
            </a:r>
            <a:r>
              <a:rPr lang="en-US" sz="1200" b="1" i="0" kern="1200" dirty="0">
                <a:solidFill>
                  <a:schemeClr val="tx1"/>
                </a:solidFill>
                <a:effectLst/>
                <a:latin typeface="+mn-lt"/>
                <a:ea typeface="+mn-ea"/>
                <a:cs typeface="+mn-cs"/>
              </a:rPr>
              <a:t>Nonprofit Risk Management Center</a:t>
            </a:r>
            <a:r>
              <a:rPr lang="en-US" sz="1200" b="0" i="0" kern="1200" dirty="0">
                <a:solidFill>
                  <a:schemeClr val="tx1"/>
                </a:solidFill>
                <a:effectLst/>
                <a:latin typeface="+mn-lt"/>
                <a:ea typeface="+mn-ea"/>
                <a:cs typeface="+mn-cs"/>
              </a:rPr>
              <a:t> emphasizes fostering a </a:t>
            </a:r>
            <a:r>
              <a:rPr lang="en-US" sz="1200" b="0" i="1" kern="1200" dirty="0">
                <a:solidFill>
                  <a:schemeClr val="tx1"/>
                </a:solidFill>
                <a:effectLst/>
                <a:latin typeface="+mn-lt"/>
                <a:ea typeface="+mn-ea"/>
                <a:cs typeface="+mn-cs"/>
              </a:rPr>
              <a:t>“culture of candor, trust and mutual support”</a:t>
            </a:r>
            <a:r>
              <a:rPr lang="en-US" sz="1200" b="0" i="0" kern="1200" dirty="0">
                <a:solidFill>
                  <a:schemeClr val="tx1"/>
                </a:solidFill>
                <a:effectLst/>
                <a:latin typeface="+mn-lt"/>
                <a:ea typeface="+mn-ea"/>
                <a:cs typeface="+mn-cs"/>
              </a:rPr>
              <a:t> within </a:t>
            </a:r>
            <a:r>
              <a:rPr lang="en-US" dirty="0"/>
              <a:t>leadership</a:t>
            </a:r>
            <a:r>
              <a:rPr lang="en-US" sz="1200" b="0" i="0" kern="1200" dirty="0">
                <a:solidFill>
                  <a:schemeClr val="tx1"/>
                </a:solidFill>
                <a:effectLst/>
                <a:latin typeface="+mn-lt"/>
                <a:ea typeface="+mn-ea"/>
                <a:cs typeface="+mn-cs"/>
              </a:rPr>
              <a:t>. If </a:t>
            </a:r>
            <a:r>
              <a:rPr lang="en-US" dirty="0"/>
              <a:t>members and</a:t>
            </a:r>
            <a:r>
              <a:rPr lang="en-US" sz="1200" b="0" i="0" kern="1200" dirty="0">
                <a:solidFill>
                  <a:schemeClr val="tx1"/>
                </a:solidFill>
                <a:effectLst/>
                <a:latin typeface="+mn-lt"/>
                <a:ea typeface="+mn-ea"/>
                <a:cs typeface="+mn-cs"/>
              </a:rPr>
              <a:t> board can discuss problems openly (rather than hide issues until they explode), and if the organization is honest with itself about weaknesses, it can take corrective action early. Part of governance for resilience is also </a:t>
            </a:r>
            <a:r>
              <a:rPr lang="en-US" sz="1200" b="1" i="0" kern="1200" dirty="0">
                <a:solidFill>
                  <a:schemeClr val="tx1"/>
                </a:solidFill>
                <a:effectLst/>
                <a:latin typeface="+mn-lt"/>
                <a:ea typeface="+mn-ea"/>
                <a:cs typeface="+mn-cs"/>
              </a:rPr>
              <a:t>monitoring key indicators</a:t>
            </a:r>
            <a:r>
              <a:rPr lang="en-US" sz="1200" b="0" i="0" kern="1200" dirty="0">
                <a:solidFill>
                  <a:schemeClr val="tx1"/>
                </a:solidFill>
                <a:effectLst/>
                <a:latin typeface="+mn-lt"/>
                <a:ea typeface="+mn-ea"/>
                <a:cs typeface="+mn-cs"/>
              </a:rPr>
              <a:t> (volunteer satisfaction, membership trends, financial ratios) and having contingency plans (for disasters, loss of facility, etc.). For example, an organization might have a continuity plan for data and files (backups, cloud storage) so that if an office is inaccessible, work can continue – this is basic, but often overlooked until a crisis hits (like a flood or fire). </a:t>
            </a:r>
            <a:endParaRPr lang="en-US" sz="1200" b="0" i="0" kern="1200" dirty="0">
              <a:solidFill>
                <a:schemeClr val="tx1"/>
              </a:solidFill>
              <a:effectLst/>
              <a:latin typeface="+mn-lt"/>
              <a:ea typeface="Calibri"/>
              <a:cs typeface="Calibri"/>
            </a:endParaRPr>
          </a:p>
          <a:p>
            <a:endParaRPr lang="en-CA" dirty="0"/>
          </a:p>
        </p:txBody>
      </p:sp>
      <p:sp>
        <p:nvSpPr>
          <p:cNvPr id="4" name="Slide Number Placeholder 3">
            <a:extLst>
              <a:ext uri="{FF2B5EF4-FFF2-40B4-BE49-F238E27FC236}">
                <a16:creationId xmlns:a16="http://schemas.microsoft.com/office/drawing/2014/main" id="{9A55E530-5667-B1F0-CED8-4056764C86E3}"/>
              </a:ext>
            </a:extLst>
          </p:cNvPr>
          <p:cNvSpPr>
            <a:spLocks noGrp="1"/>
          </p:cNvSpPr>
          <p:nvPr>
            <p:ph type="sldNum" sz="quarter" idx="5"/>
          </p:nvPr>
        </p:nvSpPr>
        <p:spPr/>
        <p:txBody>
          <a:bodyPr/>
          <a:lstStyle/>
          <a:p>
            <a:fld id="{8211271C-8C0A-4932-B109-17372812FA06}" type="slidenum">
              <a:rPr lang="en-CA" smtClean="0"/>
              <a:t>20</a:t>
            </a:fld>
            <a:endParaRPr lang="en-CA"/>
          </a:p>
        </p:txBody>
      </p:sp>
    </p:spTree>
    <p:extLst>
      <p:ext uri="{BB962C8B-B14F-4D97-AF65-F5344CB8AC3E}">
        <p14:creationId xmlns:p14="http://schemas.microsoft.com/office/powerpoint/2010/main" val="195731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104E3-46B2-69FB-BE4E-F594C89A3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5BEB2-132F-0CF8-4049-181517C50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1B2D6-04EA-44CB-1F5A-985A22116DC8}"/>
              </a:ext>
            </a:extLst>
          </p:cNvPr>
          <p:cNvSpPr>
            <a:spLocks noGrp="1"/>
          </p:cNvSpPr>
          <p:nvPr>
            <p:ph type="body" idx="1"/>
          </p:nvPr>
        </p:nvSpPr>
        <p:spPr/>
        <p:txBody>
          <a:bodyPr/>
          <a:lstStyle/>
          <a:p>
            <a:r>
              <a:rPr lang="en-US" b="1" dirty="0"/>
              <a:t>Networking and Partnerships:</a:t>
            </a:r>
            <a:r>
              <a:rPr lang="en-US" dirty="0"/>
              <a:t> No nonprofit is an island; those with strong networks tend to be more resilient. </a:t>
            </a:r>
            <a:r>
              <a:rPr lang="en-US" b="1" dirty="0"/>
              <a:t>Collaborating with other organizations</a:t>
            </a:r>
            <a:r>
              <a:rPr lang="en-US" dirty="0"/>
              <a:t> can allow sharing of resources, collective problem-solving, and mutual aid in times of crisis. For example, horticultural clubs could partner with local youth groups or environmental orgs for joint volunteer projects – diversifying who is involved and building community support. The sector is recognizing the value of networks: The ONN called for </a:t>
            </a:r>
            <a:r>
              <a:rPr lang="en-US" i="1" dirty="0"/>
              <a:t>“coordinated sector responses”</a:t>
            </a:r>
            <a:r>
              <a:rPr lang="en-US" dirty="0"/>
              <a:t> and better sector–government coordination to tackle systemic challenges. On a micro level, OHA could strengthen ties with Volunteer Canada resources, Volunteer </a:t>
            </a:r>
            <a:r>
              <a:rPr lang="en-US" dirty="0" err="1"/>
              <a:t>Centres</a:t>
            </a:r>
            <a:r>
              <a:rPr lang="en-US" dirty="0"/>
              <a:t> in Ontario, or similar associations (like other provincial horticultural or master gardener groups) to exchange best practices. </a:t>
            </a:r>
            <a:r>
              <a:rPr lang="en-US" b="1" dirty="0"/>
              <a:t>Community partnerships</a:t>
            </a:r>
            <a:r>
              <a:rPr lang="en-US" dirty="0"/>
              <a:t> (e.g., with a college horticulture program, local business, or social group) can also inject new support. In resilience terms, having multiple allies and supporters means the organization has places to turn for help or advice when facing difficulties, rather than being isolated. </a:t>
            </a:r>
          </a:p>
        </p:txBody>
      </p:sp>
      <p:sp>
        <p:nvSpPr>
          <p:cNvPr id="4" name="Slide Number Placeholder 3">
            <a:extLst>
              <a:ext uri="{FF2B5EF4-FFF2-40B4-BE49-F238E27FC236}">
                <a16:creationId xmlns:a16="http://schemas.microsoft.com/office/drawing/2014/main" id="{2A0BA18C-BD86-B819-E739-474F10569477}"/>
              </a:ext>
            </a:extLst>
          </p:cNvPr>
          <p:cNvSpPr>
            <a:spLocks noGrp="1"/>
          </p:cNvSpPr>
          <p:nvPr>
            <p:ph type="sldNum" sz="quarter" idx="5"/>
          </p:nvPr>
        </p:nvSpPr>
        <p:spPr/>
        <p:txBody>
          <a:bodyPr/>
          <a:lstStyle/>
          <a:p>
            <a:fld id="{8211271C-8C0A-4932-B109-17372812FA06}" type="slidenum">
              <a:rPr lang="en-CA" smtClean="0"/>
              <a:t>21</a:t>
            </a:fld>
            <a:endParaRPr lang="en-CA"/>
          </a:p>
        </p:txBody>
      </p:sp>
    </p:spTree>
    <p:extLst>
      <p:ext uri="{BB962C8B-B14F-4D97-AF65-F5344CB8AC3E}">
        <p14:creationId xmlns:p14="http://schemas.microsoft.com/office/powerpoint/2010/main" val="129572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7A05C-2BE1-CACC-56A6-C27445D1C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ADAC6-C047-8CAF-0B76-17703DBC4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F99AA-F9A0-960C-A625-230A5DAF57DF}"/>
              </a:ext>
            </a:extLst>
          </p:cNvPr>
          <p:cNvSpPr>
            <a:spLocks noGrp="1"/>
          </p:cNvSpPr>
          <p:nvPr>
            <p:ph type="body" idx="1"/>
          </p:nvPr>
        </p:nvSpPr>
        <p:spPr/>
        <p:txBody>
          <a:bodyPr/>
          <a:lstStyle/>
          <a:p>
            <a:pPr marL="285750" indent="-285750" fontAlgn="base">
              <a:buFont typeface="Arial"/>
              <a:buChar char="•"/>
            </a:pPr>
            <a:r>
              <a:rPr lang="en-US" sz="1200" b="0" i="1" kern="1200" dirty="0">
                <a:solidFill>
                  <a:schemeClr val="tx1"/>
                </a:solidFill>
                <a:effectLst/>
                <a:latin typeface="+mn-lt"/>
                <a:ea typeface="+mn-ea"/>
                <a:cs typeface="+mn-cs"/>
              </a:rPr>
              <a:t>Succession bench for key volunteer roles:</a:t>
            </a:r>
            <a:r>
              <a:rPr lang="en-US" sz="1200" b="0" i="0" kern="1200" dirty="0">
                <a:solidFill>
                  <a:schemeClr val="tx1"/>
                </a:solidFill>
                <a:effectLst/>
                <a:latin typeface="+mn-lt"/>
                <a:ea typeface="+mn-ea"/>
                <a:cs typeface="+mn-cs"/>
              </a:rPr>
              <a:t> Identify 2-3 critical volunteer-led roles (e.g., event organizer, youth outreach lead) and ensure each has an assistant or committee member who could step up. This diminishes dependency on any single person. </a:t>
            </a:r>
            <a:endParaRPr lang="en-US" dirty="0"/>
          </a:p>
          <a:p>
            <a:pPr marL="285750" indent="-285750">
              <a:buFont typeface="Arial"/>
              <a:buChar char="•"/>
            </a:pPr>
            <a:r>
              <a:rPr lang="en-US" sz="1200" b="0" i="1" kern="1200" dirty="0">
                <a:solidFill>
                  <a:schemeClr val="tx1"/>
                </a:solidFill>
                <a:effectLst/>
                <a:latin typeface="+mn-lt"/>
                <a:ea typeface="+mn-ea"/>
                <a:cs typeface="+mn-cs"/>
              </a:rPr>
              <a:t>“What-if” exercises:</a:t>
            </a:r>
            <a:r>
              <a:rPr lang="en-US" sz="1200" b="0" i="0" kern="1200" dirty="0">
                <a:solidFill>
                  <a:schemeClr val="tx1"/>
                </a:solidFill>
                <a:effectLst/>
                <a:latin typeface="+mn-lt"/>
                <a:ea typeface="+mn-ea"/>
                <a:cs typeface="+mn-cs"/>
              </a:rPr>
              <a:t> Have the board brainstorm scenarios (“What if our membership drops 20%?”, “What if we have to cancel in-person meetings for a year?”, “What if our longtime treasurer leaves?”) and come up with response strategies. This kind of scenario planning can later be distilled into actual policies or contingency plans. </a:t>
            </a:r>
            <a:endParaRPr lang="en-US" dirty="0">
              <a:ea typeface="Calibri"/>
              <a:cs typeface="Calibri"/>
            </a:endParaRPr>
          </a:p>
          <a:p>
            <a:pPr marL="285750" indent="-285750">
              <a:buFont typeface="Arial"/>
              <a:buChar char="•"/>
            </a:pPr>
            <a:r>
              <a:rPr lang="en-US" sz="1200" b="0" i="1" kern="1200" dirty="0">
                <a:solidFill>
                  <a:schemeClr val="tx1"/>
                </a:solidFill>
                <a:effectLst/>
                <a:latin typeface="+mn-lt"/>
                <a:ea typeface="+mn-ea"/>
                <a:cs typeface="+mn-cs"/>
              </a:rPr>
              <a:t>Invest in volunteer coordinator position:</a:t>
            </a:r>
            <a:r>
              <a:rPr lang="en-US" sz="1200" b="0" i="0" kern="1200" dirty="0">
                <a:solidFill>
                  <a:schemeClr val="tx1"/>
                </a:solidFill>
                <a:effectLst/>
                <a:latin typeface="+mn-lt"/>
                <a:ea typeface="+mn-ea"/>
                <a:cs typeface="+mn-cs"/>
              </a:rPr>
              <a:t> If not a staff hire, perhaps a dedicated volunteer leadership role – someone who focuses on keeping volunteers engaged, checking in, organizing recognition. As noted, having that function greatly improves volunteer retention (and hence resilience</a:t>
            </a:r>
            <a:r>
              <a:rPr lang="en-US" dirty="0"/>
              <a:t>).</a:t>
            </a:r>
            <a:r>
              <a:rPr lang="en-US" sz="1200" b="0" i="0" kern="1200" dirty="0">
                <a:solidFill>
                  <a:schemeClr val="tx1"/>
                </a:solidFill>
                <a:effectLst/>
                <a:latin typeface="+mn-lt"/>
                <a:ea typeface="+mn-ea"/>
                <a:cs typeface="+mn-cs"/>
              </a:rPr>
              <a:t> </a:t>
            </a:r>
            <a:endParaRPr lang="en-US" dirty="0">
              <a:ea typeface="Calibri"/>
              <a:cs typeface="Calibri"/>
            </a:endParaRPr>
          </a:p>
          <a:p>
            <a:pPr marL="285750" indent="-285750">
              <a:buFont typeface="Arial"/>
              <a:buChar char="•"/>
            </a:pPr>
            <a:r>
              <a:rPr lang="en-US" sz="1200" b="0" i="1" kern="1200" dirty="0">
                <a:solidFill>
                  <a:schemeClr val="tx1"/>
                </a:solidFill>
                <a:effectLst/>
                <a:latin typeface="+mn-lt"/>
                <a:ea typeface="+mn-ea"/>
                <a:cs typeface="+mn-cs"/>
              </a:rPr>
              <a:t>Knowledge capture:</a:t>
            </a:r>
            <a:r>
              <a:rPr lang="en-US" sz="1200" b="0" i="0" kern="1200" dirty="0">
                <a:solidFill>
                  <a:schemeClr val="tx1"/>
                </a:solidFill>
                <a:effectLst/>
                <a:latin typeface="+mn-lt"/>
                <a:ea typeface="+mn-ea"/>
                <a:cs typeface="+mn-cs"/>
              </a:rPr>
              <a:t> Start compiling procedure notes for recurring activities (how to run the annual flower show, how to manage the email newsletter). These “playbooks” ensure continuity if the usual lead is unavailable. Encourage experienced members to share their wisdom in writing or group training sessions. </a:t>
            </a:r>
            <a:endParaRPr lang="en-US" dirty="0">
              <a:ea typeface="Calibri"/>
              <a:cs typeface="Calibri"/>
            </a:endParaRPr>
          </a:p>
          <a:p>
            <a:pPr marL="285750" indent="-285750">
              <a:buFont typeface="Arial"/>
              <a:buChar char="•"/>
            </a:pPr>
            <a:r>
              <a:rPr lang="en-US" sz="1200" b="0" i="1" kern="1200" dirty="0">
                <a:solidFill>
                  <a:schemeClr val="tx1"/>
                </a:solidFill>
                <a:effectLst/>
                <a:latin typeface="+mn-lt"/>
                <a:ea typeface="+mn-ea"/>
                <a:cs typeface="+mn-cs"/>
              </a:rPr>
              <a:t>Well-being and burnout prevention:</a:t>
            </a:r>
            <a:r>
              <a:rPr lang="en-US" sz="1200" b="0" i="0" kern="1200" dirty="0">
                <a:solidFill>
                  <a:schemeClr val="tx1"/>
                </a:solidFill>
                <a:effectLst/>
                <a:latin typeface="+mn-lt"/>
                <a:ea typeface="+mn-ea"/>
                <a:cs typeface="+mn-cs"/>
              </a:rPr>
              <a:t> Resilient organizations care for their people. Encourage a healthy balance – e.g., rotate demanding duties among volunteers, ensure no one is overextended. Also foster an environment where volunteers or staff can voice when they are struggling, so the group can adapt. The ONN report quote about volunteers “burnt out from picking up the slack” is a red flag scenario to avoid. </a:t>
            </a:r>
            <a:endParaRPr lang="en-US" dirty="0">
              <a:ea typeface="Calibri"/>
              <a:cs typeface="Calibri"/>
            </a:endParaRPr>
          </a:p>
          <a:p>
            <a:pPr marL="285750" indent="-285750">
              <a:buFont typeface="Arial"/>
              <a:buChar char="•"/>
            </a:pPr>
            <a:r>
              <a:rPr lang="en-US" i="1" dirty="0"/>
              <a:t>Community</a:t>
            </a:r>
            <a:r>
              <a:rPr lang="en-US" sz="1200" b="0" i="1" kern="1200" dirty="0">
                <a:solidFill>
                  <a:schemeClr val="tx1"/>
                </a:solidFill>
                <a:effectLst/>
                <a:latin typeface="+mn-lt"/>
                <a:ea typeface="+mn-ea"/>
                <a:cs typeface="+mn-cs"/>
              </a:rPr>
              <a:t> connections:</a:t>
            </a:r>
            <a:r>
              <a:rPr lang="en-US" sz="1200" b="0" i="0" kern="1200" dirty="0">
                <a:solidFill>
                  <a:schemeClr val="tx1"/>
                </a:solidFill>
                <a:effectLst/>
                <a:latin typeface="+mn-lt"/>
                <a:ea typeface="+mn-ea"/>
                <a:cs typeface="+mn-cs"/>
              </a:rPr>
              <a:t> Build relationships with entities like </a:t>
            </a:r>
            <a:r>
              <a:rPr lang="en-US" sz="1200" b="1" i="0" kern="1200" dirty="0">
                <a:solidFill>
                  <a:schemeClr val="tx1"/>
                </a:solidFill>
                <a:effectLst/>
                <a:latin typeface="+mn-lt"/>
                <a:ea typeface="+mn-ea"/>
                <a:cs typeface="+mn-cs"/>
              </a:rPr>
              <a:t>local volunteer </a:t>
            </a:r>
            <a:r>
              <a:rPr lang="en-US" sz="1200" b="1" i="0" kern="1200" dirty="0" err="1">
                <a:solidFill>
                  <a:schemeClr val="tx1"/>
                </a:solidFill>
                <a:effectLst/>
                <a:latin typeface="+mn-lt"/>
                <a:ea typeface="+mn-ea"/>
                <a:cs typeface="+mn-cs"/>
              </a:rPr>
              <a:t>centres</a:t>
            </a:r>
            <a:r>
              <a:rPr lang="en-US" b="1" dirty="0"/>
              <a:t> and local municipalities if eligible</a:t>
            </a:r>
            <a:r>
              <a:rPr lang="en-US" sz="1200" b="0" i="0" kern="1200" dirty="0">
                <a:solidFill>
                  <a:schemeClr val="tx1"/>
                </a:solidFill>
                <a:effectLst/>
                <a:latin typeface="+mn-lt"/>
                <a:ea typeface="+mn-ea"/>
                <a:cs typeface="+mn-cs"/>
              </a:rPr>
              <a:t>, which can be allies in recruiting new volunteers or providing training. Also link with </a:t>
            </a:r>
            <a:r>
              <a:rPr lang="en-US" sz="1200" b="1" i="0" kern="1200" dirty="0">
                <a:solidFill>
                  <a:schemeClr val="tx1"/>
                </a:solidFill>
                <a:effectLst/>
                <a:latin typeface="+mn-lt"/>
                <a:ea typeface="+mn-ea"/>
                <a:cs typeface="+mn-cs"/>
              </a:rPr>
              <a:t>Volunteer Canada’s resources</a:t>
            </a:r>
            <a:r>
              <a:rPr lang="en-US" sz="1200" b="0" i="0" kern="1200" dirty="0">
                <a:solidFill>
                  <a:schemeClr val="tx1"/>
                </a:solidFill>
                <a:effectLst/>
                <a:latin typeface="+mn-lt"/>
                <a:ea typeface="+mn-ea"/>
                <a:cs typeface="+mn-cs"/>
              </a:rPr>
              <a:t> – e.g., the Canadian Code for Volunteer Involvement (CCVI) as a framework to assess and improve volunteer program practices (using CCVI’s audit tool can highlight areas to strengthen, thereby increasing resilience). </a:t>
            </a:r>
            <a:endParaRPr lang="en-US" sz="1200" b="0" i="0" kern="1200">
              <a:solidFill>
                <a:schemeClr val="tx1"/>
              </a:solidFill>
              <a:effectLst/>
              <a:latin typeface="+mn-lt"/>
              <a:ea typeface="Calibri"/>
              <a:cs typeface="Calibri"/>
            </a:endParaRPr>
          </a:p>
          <a:p>
            <a:endParaRPr lang="en-CA" dirty="0"/>
          </a:p>
        </p:txBody>
      </p:sp>
      <p:sp>
        <p:nvSpPr>
          <p:cNvPr id="4" name="Slide Number Placeholder 3">
            <a:extLst>
              <a:ext uri="{FF2B5EF4-FFF2-40B4-BE49-F238E27FC236}">
                <a16:creationId xmlns:a16="http://schemas.microsoft.com/office/drawing/2014/main" id="{BE7CDE1E-EEA1-D19B-592A-B847B14028A1}"/>
              </a:ext>
            </a:extLst>
          </p:cNvPr>
          <p:cNvSpPr>
            <a:spLocks noGrp="1"/>
          </p:cNvSpPr>
          <p:nvPr>
            <p:ph type="sldNum" sz="quarter" idx="5"/>
          </p:nvPr>
        </p:nvSpPr>
        <p:spPr/>
        <p:txBody>
          <a:bodyPr/>
          <a:lstStyle/>
          <a:p>
            <a:fld id="{8211271C-8C0A-4932-B109-17372812FA06}" type="slidenum">
              <a:rPr lang="en-CA" smtClean="0"/>
              <a:t>22</a:t>
            </a:fld>
            <a:endParaRPr lang="en-CA"/>
          </a:p>
        </p:txBody>
      </p:sp>
    </p:spTree>
    <p:extLst>
      <p:ext uri="{BB962C8B-B14F-4D97-AF65-F5344CB8AC3E}">
        <p14:creationId xmlns:p14="http://schemas.microsoft.com/office/powerpoint/2010/main" val="3498241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2C2C-92E8-ECE3-D500-E4959F2EE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67B31-30EF-3C0E-1305-077B4EA48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1B7BC-1CEB-E286-9A4F-F0CBBCB7D4FF}"/>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D314FD75-6E4B-D675-80DE-3690D4303609}"/>
              </a:ext>
            </a:extLst>
          </p:cNvPr>
          <p:cNvSpPr>
            <a:spLocks noGrp="1"/>
          </p:cNvSpPr>
          <p:nvPr>
            <p:ph type="sldNum" sz="quarter" idx="5"/>
          </p:nvPr>
        </p:nvSpPr>
        <p:spPr/>
        <p:txBody>
          <a:bodyPr/>
          <a:lstStyle/>
          <a:p>
            <a:fld id="{8211271C-8C0A-4932-B109-17372812FA06}" type="slidenum">
              <a:rPr lang="en-CA" smtClean="0"/>
              <a:t>23</a:t>
            </a:fld>
            <a:endParaRPr lang="en-CA"/>
          </a:p>
        </p:txBody>
      </p:sp>
    </p:spTree>
    <p:extLst>
      <p:ext uri="{BB962C8B-B14F-4D97-AF65-F5344CB8AC3E}">
        <p14:creationId xmlns:p14="http://schemas.microsoft.com/office/powerpoint/2010/main" val="2148676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9D40-CEB0-ADE6-5FB4-A7D0A76BD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25410-F92E-2907-80EA-F3FA9D104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E1D1E-2524-09E2-38C9-E8ECCC33369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E494CB3-41AE-FD32-A624-55FE22274919}"/>
              </a:ext>
            </a:extLst>
          </p:cNvPr>
          <p:cNvSpPr>
            <a:spLocks noGrp="1"/>
          </p:cNvSpPr>
          <p:nvPr>
            <p:ph type="sldNum" sz="quarter" idx="5"/>
          </p:nvPr>
        </p:nvSpPr>
        <p:spPr/>
        <p:txBody>
          <a:bodyPr/>
          <a:lstStyle/>
          <a:p>
            <a:fld id="{8211271C-8C0A-4932-B109-17372812FA06}" type="slidenum">
              <a:rPr lang="en-CA" smtClean="0"/>
              <a:t>24</a:t>
            </a:fld>
            <a:endParaRPr lang="en-CA"/>
          </a:p>
        </p:txBody>
      </p:sp>
    </p:spTree>
    <p:extLst>
      <p:ext uri="{BB962C8B-B14F-4D97-AF65-F5344CB8AC3E}">
        <p14:creationId xmlns:p14="http://schemas.microsoft.com/office/powerpoint/2010/main" val="1531831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CD3A0-1036-1CE7-BA2A-6547AE677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79AD2-DE61-EF29-4211-495836700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DDBE0-BD88-9275-704E-20C6D9DAC31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B54F24B-A3FB-577D-BDCD-5A1A36E12FC8}"/>
              </a:ext>
            </a:extLst>
          </p:cNvPr>
          <p:cNvSpPr>
            <a:spLocks noGrp="1"/>
          </p:cNvSpPr>
          <p:nvPr>
            <p:ph type="sldNum" sz="quarter" idx="5"/>
          </p:nvPr>
        </p:nvSpPr>
        <p:spPr/>
        <p:txBody>
          <a:bodyPr/>
          <a:lstStyle/>
          <a:p>
            <a:fld id="{8211271C-8C0A-4932-B109-17372812FA06}" type="slidenum">
              <a:rPr lang="en-CA" smtClean="0"/>
              <a:t>25</a:t>
            </a:fld>
            <a:endParaRPr lang="en-CA"/>
          </a:p>
        </p:txBody>
      </p:sp>
    </p:spTree>
    <p:extLst>
      <p:ext uri="{BB962C8B-B14F-4D97-AF65-F5344CB8AC3E}">
        <p14:creationId xmlns:p14="http://schemas.microsoft.com/office/powerpoint/2010/main" val="3649225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83DF-08B5-416A-0C31-40A5E44E9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52DE2-1E85-939A-EB73-07B602DFC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41836-9EFE-CF65-75B7-75B126047915}"/>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Lily prompts</a:t>
            </a:r>
          </a:p>
          <a:p>
            <a:pPr fontAlgn="base"/>
            <a:r>
              <a:rPr lang="en-US" sz="1200" b="0" i="0" kern="1200" dirty="0">
                <a:solidFill>
                  <a:schemeClr val="tx1"/>
                </a:solidFill>
                <a:effectLst/>
                <a:latin typeface="+mn-lt"/>
                <a:ea typeface="+mn-ea"/>
                <a:cs typeface="+mn-cs"/>
              </a:rPr>
              <a:t>* What’s worked for your </a:t>
            </a:r>
            <a:r>
              <a:rPr lang="en-US" dirty="0"/>
              <a:t>society in</a:t>
            </a:r>
            <a:r>
              <a:rPr lang="en-US" sz="1200" b="0" i="0" kern="1200" dirty="0">
                <a:solidFill>
                  <a:schemeClr val="tx1"/>
                </a:solidFill>
                <a:effectLst/>
                <a:latin typeface="+mn-lt"/>
                <a:ea typeface="+mn-ea"/>
                <a:cs typeface="+mn-cs"/>
              </a:rPr>
              <a:t> recruiting younger members? </a:t>
            </a:r>
            <a:endParaRPr lang="en-US" sz="1200" b="0" i="0" kern="1200" dirty="0">
              <a:solidFill>
                <a:schemeClr val="tx1"/>
              </a:solidFill>
              <a:effectLst/>
              <a:latin typeface="+mn-lt"/>
              <a:ea typeface="Calibri"/>
              <a:cs typeface="Calibri"/>
            </a:endParaRPr>
          </a:p>
          <a:p>
            <a:pPr rtl="0" fontAlgn="base"/>
            <a:r>
              <a:rPr lang="en-US" sz="1200" b="0" i="0" kern="1200" dirty="0">
                <a:solidFill>
                  <a:schemeClr val="tx1"/>
                </a:solidFill>
                <a:effectLst/>
                <a:latin typeface="+mn-lt"/>
                <a:ea typeface="+mn-ea"/>
                <a:cs typeface="+mn-cs"/>
              </a:rPr>
              <a:t>* How are you preparing for leadership transitions? </a:t>
            </a:r>
          </a:p>
          <a:p>
            <a:pPr rtl="0" fontAlgn="base"/>
            <a:r>
              <a:rPr lang="en-US" sz="1200" b="0" i="0" kern="1200" dirty="0">
                <a:solidFill>
                  <a:schemeClr val="tx1"/>
                </a:solidFill>
                <a:effectLst/>
                <a:latin typeface="+mn-lt"/>
                <a:ea typeface="+mn-ea"/>
                <a:cs typeface="+mn-cs"/>
              </a:rPr>
              <a:t>* What resilience challenges are you facing locally?</a:t>
            </a:r>
          </a:p>
          <a:p>
            <a:endParaRPr lang="en-CA" dirty="0"/>
          </a:p>
        </p:txBody>
      </p:sp>
      <p:sp>
        <p:nvSpPr>
          <p:cNvPr id="4" name="Slide Number Placeholder 3">
            <a:extLst>
              <a:ext uri="{FF2B5EF4-FFF2-40B4-BE49-F238E27FC236}">
                <a16:creationId xmlns:a16="http://schemas.microsoft.com/office/drawing/2014/main" id="{D288549A-6714-4E18-8E43-E6CC06CDCC59}"/>
              </a:ext>
            </a:extLst>
          </p:cNvPr>
          <p:cNvSpPr>
            <a:spLocks noGrp="1"/>
          </p:cNvSpPr>
          <p:nvPr>
            <p:ph type="sldNum" sz="quarter" idx="5"/>
          </p:nvPr>
        </p:nvSpPr>
        <p:spPr/>
        <p:txBody>
          <a:bodyPr/>
          <a:lstStyle/>
          <a:p>
            <a:fld id="{8211271C-8C0A-4932-B109-17372812FA06}" type="slidenum">
              <a:rPr lang="en-CA" smtClean="0"/>
              <a:t>26</a:t>
            </a:fld>
            <a:endParaRPr lang="en-CA"/>
          </a:p>
        </p:txBody>
      </p:sp>
    </p:spTree>
    <p:extLst>
      <p:ext uri="{BB962C8B-B14F-4D97-AF65-F5344CB8AC3E}">
        <p14:creationId xmlns:p14="http://schemas.microsoft.com/office/powerpoint/2010/main" val="721756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Lily Viggiano, Intergenerational Initiatives Manager</a:t>
            </a:r>
          </a:p>
          <a:p>
            <a:r>
              <a:rPr lang="en-US" dirty="0">
                <a:ea typeface="Calibri"/>
                <a:cs typeface="Calibri"/>
                <a:hlinkClick r:id="rId3"/>
              </a:rPr>
              <a:t>Lviggiano@volunteer.ca</a:t>
            </a:r>
            <a:endParaRPr lang="en-US" dirty="0">
              <a:ea typeface="Calibri"/>
              <a:cs typeface="Calibri"/>
            </a:endParaRPr>
          </a:p>
          <a:p>
            <a:r>
              <a:rPr lang="en-US" dirty="0">
                <a:ea typeface="Calibri"/>
                <a:cs typeface="Calibri"/>
                <a:hlinkClick r:id="rId4"/>
              </a:rPr>
              <a:t>www.volunteer.ca</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D050938-3507-47B9-96A3-26EABEF9248E}" type="slidenum">
              <a:rPr lang="en-US"/>
              <a:t>27</a:t>
            </a:fld>
            <a:endParaRPr lang="en-US"/>
          </a:p>
        </p:txBody>
      </p:sp>
    </p:spTree>
    <p:extLst>
      <p:ext uri="{BB962C8B-B14F-4D97-AF65-F5344CB8AC3E}">
        <p14:creationId xmlns:p14="http://schemas.microsoft.com/office/powerpoint/2010/main" val="3050479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2D3E81E-56E0-4E1B-B645-AFC7A67D3CA4}" type="slidenum">
              <a:rPr lang="en-CA" smtClean="0"/>
              <a:t>28</a:t>
            </a:fld>
            <a:endParaRPr lang="en-CA"/>
          </a:p>
        </p:txBody>
      </p:sp>
    </p:spTree>
    <p:extLst>
      <p:ext uri="{BB962C8B-B14F-4D97-AF65-F5344CB8AC3E}">
        <p14:creationId xmlns:p14="http://schemas.microsoft.com/office/powerpoint/2010/main" val="376487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Welcome: Lily to introduce herself (qualify)</a:t>
            </a:r>
          </a:p>
          <a:p>
            <a:pPr marL="171450" indent="-171450">
              <a:buFont typeface="Arial" panose="020B0604020202020204" pitchFamily="34" charset="0"/>
              <a:buChar char="•"/>
              <a:defRPr/>
            </a:pPr>
            <a:r>
              <a:rPr lang="en-US" dirty="0"/>
              <a:t>Context: Acknowledge OHA’s legacy and current challenges (aging volunteer base, leadership continuity).</a:t>
            </a:r>
            <a:endParaRPr lang="en-US" dirty="0">
              <a:ea typeface="Calibri"/>
              <a:cs typeface="Calibri"/>
            </a:endParaRPr>
          </a:p>
          <a:p>
            <a:pPr marL="171450" indent="-171450">
              <a:buFont typeface="Arial" panose="020B0604020202020204" pitchFamily="34" charset="0"/>
              <a:buChar char="•"/>
              <a:defRPr/>
            </a:pPr>
            <a:r>
              <a:rPr lang="en-US" dirty="0"/>
              <a:t>Purpose of the session: Share evidence-based strategies to recruit younger members, engage current members, build leadership succession, and strengthen long-term resilience.</a:t>
            </a:r>
            <a:endParaRPr lang="en-US" dirty="0">
              <a:ea typeface="Calibri"/>
              <a:cs typeface="Calibri"/>
            </a:endParaRPr>
          </a:p>
          <a:p>
            <a:pPr marL="171450" indent="-171450">
              <a:buFont typeface="Arial" panose="020B0604020202020204" pitchFamily="34" charset="0"/>
              <a:buChar char="•"/>
              <a:defRPr/>
            </a:pPr>
            <a:r>
              <a:rPr lang="en-US" dirty="0"/>
              <a:t>Quick overview of what’s ahead.</a:t>
            </a:r>
            <a:endParaRPr lang="en-US"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US" sz="1200" b="1" dirty="0">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8211271C-8C0A-4932-B109-17372812FA06}" type="slidenum">
              <a:rPr lang="en-CA" smtClean="0"/>
              <a:t>3</a:t>
            </a:fld>
            <a:endParaRPr lang="en-CA"/>
          </a:p>
        </p:txBody>
      </p:sp>
    </p:spTree>
    <p:extLst>
      <p:ext uri="{BB962C8B-B14F-4D97-AF65-F5344CB8AC3E}">
        <p14:creationId xmlns:p14="http://schemas.microsoft.com/office/powerpoint/2010/main" val="411758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4DAE-895F-00A1-2E9A-BDA22BB00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69C57-A3B6-7702-890F-F0518B740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AFEC0-50E6-95BA-72A2-66848C3F07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
        <p:nvSpPr>
          <p:cNvPr id="4" name="Slide Number Placeholder 3">
            <a:extLst>
              <a:ext uri="{FF2B5EF4-FFF2-40B4-BE49-F238E27FC236}">
                <a16:creationId xmlns:a16="http://schemas.microsoft.com/office/drawing/2014/main" id="{34FAA697-5F67-F694-EF9B-3AB7AEBD3284}"/>
              </a:ext>
            </a:extLst>
          </p:cNvPr>
          <p:cNvSpPr>
            <a:spLocks noGrp="1"/>
          </p:cNvSpPr>
          <p:nvPr>
            <p:ph type="sldNum" sz="quarter" idx="5"/>
          </p:nvPr>
        </p:nvSpPr>
        <p:spPr/>
        <p:txBody>
          <a:bodyPr/>
          <a:lstStyle/>
          <a:p>
            <a:fld id="{8211271C-8C0A-4932-B109-17372812FA06}" type="slidenum">
              <a:rPr lang="en-CA" smtClean="0"/>
              <a:t>4</a:t>
            </a:fld>
            <a:endParaRPr lang="en-CA"/>
          </a:p>
        </p:txBody>
      </p:sp>
    </p:spTree>
    <p:extLst>
      <p:ext uri="{BB962C8B-B14F-4D97-AF65-F5344CB8AC3E}">
        <p14:creationId xmlns:p14="http://schemas.microsoft.com/office/powerpoint/2010/main" val="99230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F630-793E-BCBE-D26B-53828B5FF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FBC00-D53A-F7FE-6754-69751EEC0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E99C7-A9B3-9428-79A1-683428D5B6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GenerationsCo is the umbrella name for intergenerational initiatives at Volunteer Canada. </a:t>
            </a:r>
          </a:p>
        </p:txBody>
      </p:sp>
      <p:sp>
        <p:nvSpPr>
          <p:cNvPr id="4" name="Slide Number Placeholder 3">
            <a:extLst>
              <a:ext uri="{FF2B5EF4-FFF2-40B4-BE49-F238E27FC236}">
                <a16:creationId xmlns:a16="http://schemas.microsoft.com/office/drawing/2014/main" id="{A24625CF-019B-6C18-15AA-405E71AD26FE}"/>
              </a:ext>
            </a:extLst>
          </p:cNvPr>
          <p:cNvSpPr>
            <a:spLocks noGrp="1"/>
          </p:cNvSpPr>
          <p:nvPr>
            <p:ph type="sldNum" sz="quarter" idx="5"/>
          </p:nvPr>
        </p:nvSpPr>
        <p:spPr/>
        <p:txBody>
          <a:bodyPr/>
          <a:lstStyle/>
          <a:p>
            <a:fld id="{8211271C-8C0A-4932-B109-17372812FA06}" type="slidenum">
              <a:rPr lang="en-CA" smtClean="0"/>
              <a:t>5</a:t>
            </a:fld>
            <a:endParaRPr lang="en-CA"/>
          </a:p>
        </p:txBody>
      </p:sp>
    </p:spTree>
    <p:extLst>
      <p:ext uri="{BB962C8B-B14F-4D97-AF65-F5344CB8AC3E}">
        <p14:creationId xmlns:p14="http://schemas.microsoft.com/office/powerpoint/2010/main" val="247211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i="0" kern="1200" dirty="0">
                <a:solidFill>
                  <a:schemeClr val="tx1"/>
                </a:solidFill>
                <a:effectLst/>
                <a:latin typeface="+mn-lt"/>
                <a:ea typeface="+mn-ea"/>
                <a:cs typeface="+mn-cs"/>
              </a:rPr>
              <a:t>Volunteer Engagement is at a crossroads:</a:t>
            </a:r>
            <a:r>
              <a:rPr lang="en-US" sz="1200" b="0" i="0" kern="1200" dirty="0">
                <a:solidFill>
                  <a:schemeClr val="tx1"/>
                </a:solidFill>
                <a:effectLst/>
                <a:latin typeface="+mn-lt"/>
                <a:ea typeface="+mn-ea"/>
                <a:cs typeface="+mn-cs"/>
              </a:rPr>
              <a:t> Canadian nonprofits report significantly </a:t>
            </a:r>
            <a:r>
              <a:rPr lang="en-US" sz="1200" b="1" i="0" kern="1200" dirty="0">
                <a:solidFill>
                  <a:schemeClr val="tx1"/>
                </a:solidFill>
                <a:effectLst/>
                <a:latin typeface="+mn-lt"/>
                <a:ea typeface="+mn-ea"/>
                <a:cs typeface="+mn-cs"/>
              </a:rPr>
              <a:t>fewer volunteers and difficulties retaining them post-pandemic</a:t>
            </a:r>
            <a:r>
              <a:rPr lang="en-US" sz="1200" b="0" i="0" kern="1200" dirty="0">
                <a:solidFill>
                  <a:schemeClr val="tx1"/>
                </a:solidFill>
                <a:effectLst/>
                <a:latin typeface="+mn-lt"/>
                <a:ea typeface="+mn-ea"/>
                <a:cs typeface="+mn-cs"/>
              </a:rPr>
              <a:t>. In a 2022 survey, </a:t>
            </a:r>
            <a:r>
              <a:rPr lang="en-US" sz="1200" b="1" i="0" kern="1200" dirty="0">
                <a:solidFill>
                  <a:schemeClr val="tx1"/>
                </a:solidFill>
                <a:effectLst/>
                <a:latin typeface="+mn-lt"/>
                <a:ea typeface="+mn-ea"/>
                <a:cs typeface="+mn-cs"/>
              </a:rPr>
              <a:t>65% of organizations faced a shortage of new volunteers and 50% struggled to retain those they </a:t>
            </a:r>
            <a:r>
              <a:rPr lang="en-US" b="1" dirty="0"/>
              <a:t>had. </a:t>
            </a:r>
            <a:r>
              <a:rPr lang="en-US" dirty="0"/>
              <a:t>Younger</a:t>
            </a:r>
            <a:r>
              <a:rPr lang="en-US" sz="1200" b="0" i="0" kern="1200" dirty="0">
                <a:solidFill>
                  <a:schemeClr val="tx1"/>
                </a:solidFill>
                <a:effectLst/>
                <a:latin typeface="+mn-lt"/>
                <a:ea typeface="+mn-ea"/>
                <a:cs typeface="+mn-cs"/>
              </a:rPr>
              <a:t> people are volunteering in lower numbers or for shorter durations, while many older volunteers haven’t returned since </a:t>
            </a:r>
            <a:r>
              <a:rPr lang="en-US" dirty="0"/>
              <a:t>COVID-19</a:t>
            </a:r>
            <a:r>
              <a:rPr lang="en-US" baseline="30000" dirty="0"/>
              <a:t>2. </a:t>
            </a:r>
            <a:r>
              <a:rPr lang="en-US" b="1" dirty="0"/>
              <a:t>Proven</a:t>
            </a:r>
            <a:r>
              <a:rPr lang="en-US" sz="1200" b="1" i="0" kern="1200" dirty="0">
                <a:solidFill>
                  <a:schemeClr val="tx1"/>
                </a:solidFill>
                <a:effectLst/>
                <a:latin typeface="+mn-lt"/>
                <a:ea typeface="+mn-ea"/>
                <a:cs typeface="+mn-cs"/>
              </a:rPr>
              <a:t> strategies to attract </a:t>
            </a:r>
            <a:r>
              <a:rPr lang="en-US" b="1" dirty="0"/>
              <a:t>younger folks </a:t>
            </a:r>
            <a:r>
              <a:rPr lang="en-US" dirty="0"/>
              <a:t>emphasize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meeting them where they are</a:t>
            </a:r>
            <a:r>
              <a:rPr lang="en-US" sz="1200" b="0" i="0" kern="1200" dirty="0">
                <a:solidFill>
                  <a:schemeClr val="tx1"/>
                </a:solidFill>
                <a:effectLst/>
                <a:latin typeface="+mn-lt"/>
                <a:ea typeface="+mn-ea"/>
                <a:cs typeface="+mn-cs"/>
              </a:rPr>
              <a:t> – offering </a:t>
            </a:r>
            <a:r>
              <a:rPr lang="en-US" sz="1200" b="1" i="0" kern="1200" dirty="0">
                <a:solidFill>
                  <a:schemeClr val="tx1"/>
                </a:solidFill>
                <a:effectLst/>
                <a:latin typeface="+mn-lt"/>
                <a:ea typeface="+mn-ea"/>
                <a:cs typeface="+mn-cs"/>
              </a:rPr>
              <a:t>flexible, short-term roles, digital engagement, and visible impact</a:t>
            </a:r>
            <a:r>
              <a:rPr lang="en-US" sz="1200" b="0" i="0" kern="1200" dirty="0">
                <a:solidFill>
                  <a:schemeClr val="tx1"/>
                </a:solidFill>
                <a:effectLst/>
                <a:latin typeface="+mn-lt"/>
                <a:ea typeface="+mn-ea"/>
                <a:cs typeface="+mn-cs"/>
              </a:rPr>
              <a:t>. For example, nonprofits have found success using</a:t>
            </a:r>
            <a:r>
              <a:rPr lang="en-US" b="1" dirty="0"/>
              <a:t> </a:t>
            </a:r>
            <a:r>
              <a:rPr lang="en-US" sz="1200" b="1" i="0" kern="1200" dirty="0">
                <a:solidFill>
                  <a:schemeClr val="tx1"/>
                </a:solidFill>
                <a:effectLst/>
                <a:latin typeface="+mn-lt"/>
                <a:ea typeface="+mn-ea"/>
                <a:cs typeface="+mn-cs"/>
              </a:rPr>
              <a:t>social media campaigns to recruit Gen Z volunteers</a:t>
            </a:r>
            <a:r>
              <a:rPr lang="en-US" sz="1200" b="0" i="0" kern="1200" dirty="0">
                <a:solidFill>
                  <a:schemeClr val="tx1"/>
                </a:solidFill>
                <a:effectLst/>
                <a:latin typeface="+mn-lt"/>
                <a:ea typeface="+mn-ea"/>
                <a:cs typeface="+mn-cs"/>
              </a:rPr>
              <a:t> and by creating </a:t>
            </a:r>
            <a:r>
              <a:rPr lang="en-US" sz="1200" b="0" i="1" kern="1200" dirty="0">
                <a:solidFill>
                  <a:schemeClr val="tx1"/>
                </a:solidFill>
                <a:effectLst/>
                <a:latin typeface="+mn-lt"/>
                <a:ea typeface="+mn-ea"/>
                <a:cs typeface="+mn-cs"/>
              </a:rPr>
              <a:t>“micro-volunteering”</a:t>
            </a:r>
            <a:r>
              <a:rPr lang="en-US" sz="1200" b="0" i="0" kern="1200" dirty="0">
                <a:solidFill>
                  <a:schemeClr val="tx1"/>
                </a:solidFill>
                <a:effectLst/>
                <a:latin typeface="+mn-lt"/>
                <a:ea typeface="+mn-ea"/>
                <a:cs typeface="+mn-cs"/>
              </a:rPr>
              <a:t> projects that fit busy </a:t>
            </a:r>
            <a:r>
              <a:rPr lang="en-US" dirty="0"/>
              <a:t>schedules. Equally</a:t>
            </a:r>
            <a:r>
              <a:rPr lang="en-US" sz="1200" b="0" i="0" kern="1200" dirty="0">
                <a:solidFill>
                  <a:schemeClr val="tx1"/>
                </a:solidFill>
                <a:effectLst/>
                <a:latin typeface="+mn-lt"/>
                <a:ea typeface="+mn-ea"/>
                <a:cs typeface="+mn-cs"/>
              </a:rPr>
              <a:t> important is </a:t>
            </a:r>
            <a:r>
              <a:rPr lang="en-US" sz="1200" b="1" i="0" kern="1200" dirty="0">
                <a:solidFill>
                  <a:schemeClr val="tx1"/>
                </a:solidFill>
                <a:effectLst/>
                <a:latin typeface="+mn-lt"/>
                <a:ea typeface="+mn-ea"/>
                <a:cs typeface="+mn-cs"/>
              </a:rPr>
              <a:t>showing volunteers the difference they make</a:t>
            </a:r>
            <a:r>
              <a:rPr lang="en-US" sz="1200" b="0" i="0" kern="1200" dirty="0">
                <a:solidFill>
                  <a:schemeClr val="tx1"/>
                </a:solidFill>
                <a:effectLst/>
                <a:latin typeface="+mn-lt"/>
                <a:ea typeface="+mn-ea"/>
                <a:cs typeface="+mn-cs"/>
              </a:rPr>
              <a:t>: surveys show </a:t>
            </a:r>
            <a:r>
              <a:rPr lang="en-US" sz="1200" b="1" i="0" kern="1200" dirty="0">
                <a:solidFill>
                  <a:schemeClr val="tx1"/>
                </a:solidFill>
                <a:effectLst/>
                <a:latin typeface="+mn-lt"/>
                <a:ea typeface="+mn-ea"/>
                <a:cs typeface="+mn-cs"/>
              </a:rPr>
              <a:t>hearing how their work benefited the cause is the #1 form of recognition volunteers want</a:t>
            </a:r>
            <a:r>
              <a:rPr lang="en-US" sz="1200" b="0" i="0" kern="1200" dirty="0">
                <a:solidFill>
                  <a:schemeClr val="tx1"/>
                </a:solidFill>
                <a:effectLst/>
                <a:latin typeface="+mn-lt"/>
                <a:ea typeface="+mn-ea"/>
                <a:cs typeface="+mn-cs"/>
              </a:rPr>
              <a:t>. </a:t>
            </a:r>
            <a:endParaRPr lang="en-US" b="0" i="0" dirty="0">
              <a:effectLst/>
            </a:endParaRPr>
          </a:p>
          <a:p>
            <a:endParaRPr lang="en-CA" dirty="0"/>
          </a:p>
        </p:txBody>
      </p:sp>
      <p:sp>
        <p:nvSpPr>
          <p:cNvPr id="4" name="Slide Number Placeholder 3"/>
          <p:cNvSpPr>
            <a:spLocks noGrp="1"/>
          </p:cNvSpPr>
          <p:nvPr>
            <p:ph type="sldNum" sz="quarter" idx="5"/>
          </p:nvPr>
        </p:nvSpPr>
        <p:spPr/>
        <p:txBody>
          <a:bodyPr/>
          <a:lstStyle/>
          <a:p>
            <a:fld id="{8211271C-8C0A-4932-B109-17372812FA06}" type="slidenum">
              <a:rPr lang="en-CA" smtClean="0"/>
              <a:t>6</a:t>
            </a:fld>
            <a:endParaRPr lang="en-CA"/>
          </a:p>
        </p:txBody>
      </p:sp>
    </p:spTree>
    <p:extLst>
      <p:ext uri="{BB962C8B-B14F-4D97-AF65-F5344CB8AC3E}">
        <p14:creationId xmlns:p14="http://schemas.microsoft.com/office/powerpoint/2010/main" val="363202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B519B-7DC3-3B2C-A01D-DEE1626AD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21D5C-A662-DBA4-F592-48ECBA8C3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100D9-241E-B5A8-AA84-C5E2C6C78311}"/>
              </a:ext>
            </a:extLst>
          </p:cNvPr>
          <p:cNvSpPr>
            <a:spLocks noGrp="1"/>
          </p:cNvSpPr>
          <p:nvPr>
            <p:ph type="body" idx="1"/>
          </p:nvPr>
        </p:nvSpPr>
        <p:spPr/>
        <p:txBody>
          <a:bodyPr/>
          <a:lstStyle/>
          <a:p>
            <a:pPr>
              <a:defRPr/>
            </a:pPr>
            <a:r>
              <a:rPr lang="en-US" sz="1200" b="1" i="0" kern="1200" dirty="0">
                <a:solidFill>
                  <a:schemeClr val="tx1"/>
                </a:solidFill>
                <a:effectLst/>
                <a:latin typeface="+mn-lt"/>
                <a:ea typeface="+mn-ea"/>
                <a:cs typeface="+mn-cs"/>
              </a:rPr>
              <a:t>Volunteering Trends &amp; Challenges:</a:t>
            </a:r>
            <a:r>
              <a:rPr lang="en-US" sz="1200" b="0" i="0" kern="1200" dirty="0">
                <a:solidFill>
                  <a:schemeClr val="tx1"/>
                </a:solidFill>
                <a:effectLst/>
                <a:latin typeface="+mn-lt"/>
                <a:ea typeface="+mn-ea"/>
                <a:cs typeface="+mn-cs"/>
              </a:rPr>
              <a:t> Overall volunteer participation in Canada has dropped markedly. In 2018, </a:t>
            </a:r>
            <a:r>
              <a:rPr lang="en-US" sz="1200" b="1" i="0" kern="1200" dirty="0">
                <a:solidFill>
                  <a:schemeClr val="tx1"/>
                </a:solidFill>
                <a:effectLst/>
                <a:latin typeface="+mn-lt"/>
                <a:ea typeface="+mn-ea"/>
                <a:cs typeface="+mn-cs"/>
              </a:rPr>
              <a:t>79% of Canadians 15+ volunteered in some form</a:t>
            </a:r>
            <a:r>
              <a:rPr lang="en-US" sz="1200" b="0" i="0" kern="1200" dirty="0">
                <a:solidFill>
                  <a:schemeClr val="tx1"/>
                </a:solidFill>
                <a:effectLst/>
                <a:latin typeface="+mn-lt"/>
                <a:ea typeface="+mn-ea"/>
                <a:cs typeface="+mn-cs"/>
              </a:rPr>
              <a:t>, but by 2022 formal volunteering fell to around </a:t>
            </a:r>
            <a:r>
              <a:rPr lang="en-US" dirty="0"/>
              <a:t>32%. Many</a:t>
            </a:r>
            <a:r>
              <a:rPr lang="en-US" sz="1200" b="0" i="0" kern="1200" dirty="0">
                <a:solidFill>
                  <a:schemeClr val="tx1"/>
                </a:solidFill>
                <a:effectLst/>
                <a:latin typeface="+mn-lt"/>
                <a:ea typeface="+mn-ea"/>
                <a:cs typeface="+mn-cs"/>
              </a:rPr>
              <a:t> organizations report that </a:t>
            </a:r>
            <a:r>
              <a:rPr lang="en-US" sz="1200" b="1" i="0" kern="1200" dirty="0">
                <a:solidFill>
                  <a:schemeClr val="tx1"/>
                </a:solidFill>
                <a:effectLst/>
                <a:latin typeface="+mn-lt"/>
                <a:ea typeface="+mn-ea"/>
                <a:cs typeface="+mn-cs"/>
              </a:rPr>
              <a:t>older volunteers haven’t fully returned after the pandemic</a:t>
            </a:r>
            <a:r>
              <a:rPr lang="en-US" sz="1200" b="0" i="0" kern="1200" dirty="0">
                <a:solidFill>
                  <a:schemeClr val="tx1"/>
                </a:solidFill>
                <a:effectLst/>
                <a:latin typeface="+mn-lt"/>
                <a:ea typeface="+mn-ea"/>
                <a:cs typeface="+mn-cs"/>
              </a:rPr>
              <a:t> and younger individuals prefer ad-hoc commitments over traditional long-term </a:t>
            </a:r>
            <a:r>
              <a:rPr lang="en-US" dirty="0"/>
              <a:t>roles. For</a:t>
            </a:r>
            <a:r>
              <a:rPr lang="en-US" sz="1200" b="0" i="0" kern="1200" dirty="0">
                <a:solidFill>
                  <a:schemeClr val="tx1"/>
                </a:solidFill>
                <a:effectLst/>
                <a:latin typeface="+mn-lt"/>
                <a:ea typeface="+mn-ea"/>
                <a:cs typeface="+mn-cs"/>
              </a:rPr>
              <a:t> example, Volunteer Canada noted that younger generations (Gen Z and Millennials) </a:t>
            </a:r>
            <a:r>
              <a:rPr lang="en-US" sz="1200" b="0" i="1" kern="1200" dirty="0">
                <a:solidFill>
                  <a:schemeClr val="tx1"/>
                </a:solidFill>
                <a:effectLst/>
                <a:latin typeface="+mn-lt"/>
                <a:ea typeface="+mn-ea"/>
                <a:cs typeface="+mn-cs"/>
              </a:rPr>
              <a:t>do</a:t>
            </a:r>
            <a:r>
              <a:rPr lang="en-US" sz="1200" b="0" i="0" kern="1200" dirty="0">
                <a:solidFill>
                  <a:schemeClr val="tx1"/>
                </a:solidFill>
                <a:effectLst/>
                <a:latin typeface="+mn-lt"/>
                <a:ea typeface="+mn-ea"/>
                <a:cs typeface="+mn-cs"/>
              </a:rPr>
              <a:t> volunteer at relatively high rates, but </a:t>
            </a:r>
            <a:r>
              <a:rPr lang="en-US" sz="1200" b="1" i="0" kern="1200" dirty="0">
                <a:solidFill>
                  <a:schemeClr val="tx1"/>
                </a:solidFill>
                <a:effectLst/>
                <a:latin typeface="+mn-lt"/>
                <a:ea typeface="+mn-ea"/>
                <a:cs typeface="+mn-cs"/>
              </a:rPr>
              <a:t>they contribute fewer hours on average and favor episodic or project-based stints over steady weekly </a:t>
            </a:r>
            <a:r>
              <a:rPr lang="en-US" b="1" dirty="0"/>
              <a:t>service</a:t>
            </a:r>
            <a:r>
              <a:rPr lang="en-US" sz="1200" b="0" i="0" kern="1200" dirty="0">
                <a:solidFill>
                  <a:schemeClr val="tx1"/>
                </a:solidFill>
                <a:effectLst/>
                <a:latin typeface="+mn-lt"/>
                <a:ea typeface="+mn-ea"/>
                <a:cs typeface="+mn-cs"/>
              </a:rPr>
              <a:t>. Meanwhile, rural and smaller community groups face additional hurdles – youth often leave for urban centers, exacerbating rural volunteer </a:t>
            </a:r>
            <a:r>
              <a:rPr lang="en-US" dirty="0"/>
              <a:t>shortages</a:t>
            </a:r>
            <a:r>
              <a:rPr lang="en-US" sz="1200" b="0" i="0" kern="1200" dirty="0">
                <a:solidFill>
                  <a:schemeClr val="tx1"/>
                </a:solidFill>
                <a:effectLst/>
                <a:latin typeface="+mn-lt"/>
                <a:ea typeface="+mn-ea"/>
                <a:cs typeface="+mn-cs"/>
              </a:rPr>
              <a:t>. Across the board, </a:t>
            </a:r>
            <a:r>
              <a:rPr lang="en-US" sz="1200" b="1" i="0" kern="1200" dirty="0">
                <a:solidFill>
                  <a:schemeClr val="tx1"/>
                </a:solidFill>
                <a:effectLst/>
                <a:latin typeface="+mn-lt"/>
                <a:ea typeface="+mn-ea"/>
                <a:cs typeface="+mn-cs"/>
              </a:rPr>
              <a:t>“recruitment and retention” is cited as a top challenge</a:t>
            </a:r>
            <a:r>
              <a:rPr lang="en-US" sz="1200" b="0" i="0" kern="1200" dirty="0">
                <a:solidFill>
                  <a:schemeClr val="tx1"/>
                </a:solidFill>
                <a:effectLst/>
                <a:latin typeface="+mn-lt"/>
                <a:ea typeface="+mn-ea"/>
                <a:cs typeface="+mn-cs"/>
              </a:rPr>
              <a:t> for nonprofits: Ontario’s 2022 sector survey found </a:t>
            </a:r>
            <a:r>
              <a:rPr lang="en-US" sz="1200" b="1" i="0" kern="1200" dirty="0">
                <a:solidFill>
                  <a:schemeClr val="tx1"/>
                </a:solidFill>
                <a:effectLst/>
                <a:latin typeface="+mn-lt"/>
                <a:ea typeface="+mn-ea"/>
                <a:cs typeface="+mn-cs"/>
              </a:rPr>
              <a:t>more than half of organizations struggled to recruit new volunteers, and 40% had trouble convincing past volunteers to </a:t>
            </a:r>
            <a:r>
              <a:rPr lang="en-US" b="1" dirty="0"/>
              <a:t>return</a:t>
            </a:r>
            <a:r>
              <a:rPr lang="en-US" sz="1200" b="0" i="0" kern="1200" dirty="0">
                <a:solidFill>
                  <a:schemeClr val="tx1"/>
                </a:solidFill>
                <a:effectLst/>
                <a:latin typeface="+mn-lt"/>
                <a:ea typeface="+mn-ea"/>
                <a:cs typeface="+mn-cs"/>
              </a:rPr>
              <a:t>. This volunteer deficit has real impacts, with many nonprofits scaling back programs or lengthening waitlists for services due to lack of volunteer </a:t>
            </a:r>
            <a:r>
              <a:rPr lang="en-US" dirty="0"/>
              <a:t>capacity</a:t>
            </a:r>
            <a:r>
              <a:rPr lang="en-US" sz="1200" b="0" i="0" kern="1200" dirty="0">
                <a:solidFill>
                  <a:schemeClr val="tx1"/>
                </a:solidFill>
                <a:effectLst/>
                <a:latin typeface="+mn-lt"/>
                <a:ea typeface="+mn-ea"/>
                <a:cs typeface="+mn-cs"/>
              </a:rPr>
              <a:t>. </a:t>
            </a:r>
          </a:p>
          <a:p>
            <a:endParaRPr lang="en-CA" dirty="0"/>
          </a:p>
        </p:txBody>
      </p:sp>
      <p:sp>
        <p:nvSpPr>
          <p:cNvPr id="4" name="Slide Number Placeholder 3">
            <a:extLst>
              <a:ext uri="{FF2B5EF4-FFF2-40B4-BE49-F238E27FC236}">
                <a16:creationId xmlns:a16="http://schemas.microsoft.com/office/drawing/2014/main" id="{9EE20248-5206-B6C1-BC8E-7A407AAECCB0}"/>
              </a:ext>
            </a:extLst>
          </p:cNvPr>
          <p:cNvSpPr>
            <a:spLocks noGrp="1"/>
          </p:cNvSpPr>
          <p:nvPr>
            <p:ph type="sldNum" sz="quarter" idx="5"/>
          </p:nvPr>
        </p:nvSpPr>
        <p:spPr/>
        <p:txBody>
          <a:bodyPr/>
          <a:lstStyle/>
          <a:p>
            <a:fld id="{8211271C-8C0A-4932-B109-17372812FA06}" type="slidenum">
              <a:rPr lang="en-CA" smtClean="0"/>
              <a:t>7</a:t>
            </a:fld>
            <a:endParaRPr lang="en-CA"/>
          </a:p>
        </p:txBody>
      </p:sp>
    </p:spTree>
    <p:extLst>
      <p:ext uri="{BB962C8B-B14F-4D97-AF65-F5344CB8AC3E}">
        <p14:creationId xmlns:p14="http://schemas.microsoft.com/office/powerpoint/2010/main" val="326484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3ECE2-E799-A2D3-72AF-DA854D730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D635E-51C0-9E04-DB31-780752B46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5430B-A2E3-1733-3FA6-112AC4DC0314}"/>
              </a:ext>
            </a:extLst>
          </p:cNvPr>
          <p:cNvSpPr>
            <a:spLocks noGrp="1"/>
          </p:cNvSpPr>
          <p:nvPr>
            <p:ph type="body" idx="1"/>
          </p:nvPr>
        </p:nvSpPr>
        <p:spPr/>
        <p:txBody>
          <a:bodyPr/>
          <a:lstStyle/>
          <a:p>
            <a:pPr>
              <a:defRPr/>
            </a:pPr>
            <a:r>
              <a:rPr lang="en-US" sz="1200" b="1" i="0" kern="1200" dirty="0">
                <a:solidFill>
                  <a:schemeClr val="tx1"/>
                </a:solidFill>
                <a:effectLst/>
                <a:latin typeface="+mn-lt"/>
                <a:ea typeface="+mn-ea"/>
                <a:cs typeface="+mn-cs"/>
              </a:rPr>
              <a:t>What Volunteers Want:</a:t>
            </a:r>
            <a:r>
              <a:rPr lang="en-US" sz="1200" b="0" i="0" kern="1200" dirty="0">
                <a:solidFill>
                  <a:schemeClr val="tx1"/>
                </a:solidFill>
                <a:effectLst/>
                <a:latin typeface="+mn-lt"/>
                <a:ea typeface="+mn-ea"/>
                <a:cs typeface="+mn-cs"/>
              </a:rPr>
              <a:t> Today’s young volunteers are motivated differently than previous generations. </a:t>
            </a:r>
            <a:r>
              <a:rPr lang="en-US" sz="1200" b="1" i="0" kern="1200" dirty="0">
                <a:solidFill>
                  <a:schemeClr val="tx1"/>
                </a:solidFill>
                <a:effectLst/>
                <a:latin typeface="+mn-lt"/>
                <a:ea typeface="+mn-ea"/>
                <a:cs typeface="+mn-cs"/>
              </a:rPr>
              <a:t>Surveys indicate youth volunteer for causes they’re passionate about, to gain experience, and to meet peers – but they insist on flexibility and impact</a:t>
            </a:r>
            <a:r>
              <a:rPr lang="en-US" sz="1200" b="0" i="0" kern="1200" dirty="0">
                <a:solidFill>
                  <a:schemeClr val="tx1"/>
                </a:solidFill>
                <a:effectLst/>
                <a:latin typeface="+mn-lt"/>
                <a:ea typeface="+mn-ea"/>
                <a:cs typeface="+mn-cs"/>
              </a:rPr>
              <a:t>. A Government of Canada exemplary practices guide observed that </a:t>
            </a:r>
            <a:r>
              <a:rPr lang="en-US" sz="1200" b="0" i="1" kern="1200" dirty="0">
                <a:solidFill>
                  <a:schemeClr val="tx1"/>
                </a:solidFill>
                <a:effectLst/>
                <a:latin typeface="+mn-lt"/>
                <a:ea typeface="+mn-ea"/>
                <a:cs typeface="+mn-cs"/>
              </a:rPr>
              <a:t>“the current cohort of 18–25 year-olds is enthusiastic and capable… they tend to volunteer episodically and need to see the impact of their work to stay engaged</a:t>
            </a:r>
            <a:r>
              <a:rPr lang="en-US" i="1" dirty="0"/>
              <a:t>”</a:t>
            </a:r>
            <a:r>
              <a:rPr lang="en-US" dirty="0"/>
              <a:t>.</a:t>
            </a:r>
            <a:r>
              <a:rPr lang="en-US" sz="1200" b="0" i="0" kern="1200" dirty="0">
                <a:solidFill>
                  <a:schemeClr val="tx1"/>
                </a:solidFill>
                <a:effectLst/>
                <a:latin typeface="+mn-lt"/>
                <a:ea typeface="+mn-ea"/>
                <a:cs typeface="+mn-cs"/>
              </a:rPr>
              <a:t> In other words, young people will enthusiastically rally around a cause, but they </a:t>
            </a:r>
            <a:r>
              <a:rPr lang="en-US" sz="1200" b="1" i="0" kern="1200" dirty="0">
                <a:solidFill>
                  <a:schemeClr val="tx1"/>
                </a:solidFill>
                <a:effectLst/>
                <a:latin typeface="+mn-lt"/>
                <a:ea typeface="+mn-ea"/>
                <a:cs typeface="+mn-cs"/>
              </a:rPr>
              <a:t>expect convenient, well-defined roles with visible results</a:t>
            </a:r>
            <a:r>
              <a:rPr lang="en-US" sz="1200" b="0" i="0" kern="1200" dirty="0">
                <a:solidFill>
                  <a:schemeClr val="tx1"/>
                </a:solidFill>
                <a:effectLst/>
                <a:latin typeface="+mn-lt"/>
                <a:ea typeface="+mn-ea"/>
                <a:cs typeface="+mn-cs"/>
              </a:rPr>
              <a:t>. They also respond to social and career benefits: research for Volunteer Canada noted </a:t>
            </a:r>
            <a:r>
              <a:rPr lang="en-US" sz="1200" b="1" i="0" kern="1200" dirty="0">
                <a:solidFill>
                  <a:schemeClr val="tx1"/>
                </a:solidFill>
                <a:effectLst/>
                <a:latin typeface="+mn-lt"/>
                <a:ea typeface="+mn-ea"/>
                <a:cs typeface="+mn-cs"/>
              </a:rPr>
              <a:t>45% of volunteers (across ages) cite gaining skills/experience as a reason they </a:t>
            </a:r>
            <a:r>
              <a:rPr lang="en-US" b="1" dirty="0"/>
              <a:t>volunteer</a:t>
            </a:r>
            <a:r>
              <a:rPr lang="en-US" sz="1200" b="0" i="0" kern="1200" dirty="0">
                <a:solidFill>
                  <a:schemeClr val="tx1"/>
                </a:solidFill>
                <a:effectLst/>
                <a:latin typeface="+mn-lt"/>
                <a:ea typeface="+mn-ea"/>
                <a:cs typeface="+mn-cs"/>
              </a:rPr>
              <a:t>, and Forbes’ Nonprofit Council experts emphasize leveraging this by offering </a:t>
            </a:r>
            <a:r>
              <a:rPr lang="en-US" sz="1200" b="1" i="0" kern="1200" dirty="0">
                <a:solidFill>
                  <a:schemeClr val="tx1"/>
                </a:solidFill>
                <a:effectLst/>
                <a:latin typeface="+mn-lt"/>
                <a:ea typeface="+mn-ea"/>
                <a:cs typeface="+mn-cs"/>
              </a:rPr>
              <a:t>“micro-volunteering” or skill-based projects</a:t>
            </a:r>
            <a:r>
              <a:rPr lang="en-US" sz="1200" b="0" i="0" kern="1200" dirty="0">
                <a:solidFill>
                  <a:schemeClr val="tx1"/>
                </a:solidFill>
                <a:effectLst/>
                <a:latin typeface="+mn-lt"/>
                <a:ea typeface="+mn-ea"/>
                <a:cs typeface="+mn-cs"/>
              </a:rPr>
              <a:t> that help build résumés</a:t>
            </a:r>
            <a:r>
              <a:rPr lang="en-US" sz="1200" b="0" i="0" kern="1200" baseline="30000" dirty="0">
                <a:solidFill>
                  <a:schemeClr val="tx1"/>
                </a:solidFill>
                <a:effectLst/>
                <a:latin typeface="+mn-lt"/>
                <a:ea typeface="+mn-ea"/>
                <a:cs typeface="+mn-cs"/>
              </a:rPr>
              <a:t>36</a:t>
            </a:r>
            <a:r>
              <a:rPr lang="en-US" sz="1200" b="0" i="0" kern="1200" dirty="0">
                <a:solidFill>
                  <a:schemeClr val="tx1"/>
                </a:solidFill>
                <a:effectLst/>
                <a:latin typeface="+mn-lt"/>
                <a:ea typeface="+mn-ea"/>
                <a:cs typeface="+mn-cs"/>
              </a:rPr>
              <a:t>. Another powerful draw for younger demographics is </a:t>
            </a:r>
            <a:r>
              <a:rPr lang="en-US" sz="1200" b="1" i="0" kern="1200" dirty="0">
                <a:solidFill>
                  <a:schemeClr val="tx1"/>
                </a:solidFill>
                <a:effectLst/>
                <a:latin typeface="+mn-lt"/>
                <a:ea typeface="+mn-ea"/>
                <a:cs typeface="+mn-cs"/>
              </a:rPr>
              <a:t>peer networking</a:t>
            </a:r>
            <a:r>
              <a:rPr lang="en-US" sz="1200" b="0" i="0" kern="1200" dirty="0">
                <a:solidFill>
                  <a:schemeClr val="tx1"/>
                </a:solidFill>
                <a:effectLst/>
                <a:latin typeface="+mn-lt"/>
                <a:ea typeface="+mn-ea"/>
                <a:cs typeface="+mn-cs"/>
              </a:rPr>
              <a:t> – one successful tactic is </a:t>
            </a:r>
            <a:r>
              <a:rPr lang="en-US" sz="1200" b="1" i="0" kern="1200" dirty="0">
                <a:solidFill>
                  <a:schemeClr val="tx1"/>
                </a:solidFill>
                <a:effectLst/>
                <a:latin typeface="+mn-lt"/>
                <a:ea typeface="+mn-ea"/>
                <a:cs typeface="+mn-cs"/>
              </a:rPr>
              <a:t>engaging college students through campus programs or having youth serve as volunteer ambassadors to recruit their </a:t>
            </a:r>
            <a:r>
              <a:rPr lang="en-US" b="1" dirty="0"/>
              <a:t>friends</a:t>
            </a:r>
            <a:r>
              <a:rPr lang="en-US" sz="1200" b="0" i="0" kern="1200" dirty="0">
                <a:solidFill>
                  <a:schemeClr val="tx1"/>
                </a:solidFill>
                <a:effectLst/>
                <a:latin typeface="+mn-lt"/>
                <a:ea typeface="+mn-ea"/>
                <a:cs typeface="+mn-cs"/>
              </a:rPr>
              <a:t>. Not least, </a:t>
            </a:r>
            <a:r>
              <a:rPr lang="en-US" sz="1200" b="1" i="0" kern="1200" dirty="0">
                <a:solidFill>
                  <a:schemeClr val="tx1"/>
                </a:solidFill>
                <a:effectLst/>
                <a:latin typeface="+mn-lt"/>
                <a:ea typeface="+mn-ea"/>
                <a:cs typeface="+mn-cs"/>
              </a:rPr>
              <a:t>technology is key</a:t>
            </a:r>
            <a:r>
              <a:rPr lang="en-US" sz="1200" b="0" i="0" kern="1200" dirty="0">
                <a:solidFill>
                  <a:schemeClr val="tx1"/>
                </a:solidFill>
                <a:effectLst/>
                <a:latin typeface="+mn-lt"/>
                <a:ea typeface="+mn-ea"/>
                <a:cs typeface="+mn-cs"/>
              </a:rPr>
              <a:t>: younger volunteers live online, so outreach via social media, and providing digital ways to volunteer (remote tasks, app-based sign-ups), is crucial. For instance, volunteer managers in one engagement session shared that </a:t>
            </a:r>
            <a:r>
              <a:rPr lang="en-US" dirty="0"/>
              <a:t>Instagram </a:t>
            </a:r>
            <a:r>
              <a:rPr lang="en-US" b="1" dirty="0"/>
              <a:t>campaigns</a:t>
            </a:r>
            <a:r>
              <a:rPr lang="en-US" sz="1200" b="1" i="0" kern="1200" dirty="0">
                <a:solidFill>
                  <a:schemeClr val="tx1"/>
                </a:solidFill>
                <a:effectLst/>
                <a:latin typeface="+mn-lt"/>
                <a:ea typeface="+mn-ea"/>
                <a:cs typeface="+mn-cs"/>
              </a:rPr>
              <a:t> and a strong online presence helped them reach diverse youth audiences in ways traditional methods </a:t>
            </a:r>
            <a:r>
              <a:rPr lang="en-US" b="1" dirty="0"/>
              <a:t>hadn’t</a:t>
            </a:r>
            <a:r>
              <a:rPr lang="en-US" sz="1200" b="0" i="0" kern="1200" dirty="0">
                <a:solidFill>
                  <a:schemeClr val="tx1"/>
                </a:solidFill>
                <a:effectLst/>
                <a:latin typeface="+mn-lt"/>
                <a:ea typeface="+mn-ea"/>
                <a:cs typeface="+mn-cs"/>
              </a:rPr>
              <a:t>. </a:t>
            </a:r>
          </a:p>
          <a:p>
            <a:endParaRPr lang="en-CA" dirty="0"/>
          </a:p>
        </p:txBody>
      </p:sp>
      <p:sp>
        <p:nvSpPr>
          <p:cNvPr id="4" name="Slide Number Placeholder 3">
            <a:extLst>
              <a:ext uri="{FF2B5EF4-FFF2-40B4-BE49-F238E27FC236}">
                <a16:creationId xmlns:a16="http://schemas.microsoft.com/office/drawing/2014/main" id="{0D866D83-DC3A-7D5C-E14A-A9A818BC34CF}"/>
              </a:ext>
            </a:extLst>
          </p:cNvPr>
          <p:cNvSpPr>
            <a:spLocks noGrp="1"/>
          </p:cNvSpPr>
          <p:nvPr>
            <p:ph type="sldNum" sz="quarter" idx="5"/>
          </p:nvPr>
        </p:nvSpPr>
        <p:spPr/>
        <p:txBody>
          <a:bodyPr/>
          <a:lstStyle/>
          <a:p>
            <a:fld id="{8211271C-8C0A-4932-B109-17372812FA06}" type="slidenum">
              <a:rPr lang="en-CA" smtClean="0"/>
              <a:t>8</a:t>
            </a:fld>
            <a:endParaRPr lang="en-CA"/>
          </a:p>
        </p:txBody>
      </p:sp>
    </p:spTree>
    <p:extLst>
      <p:ext uri="{BB962C8B-B14F-4D97-AF65-F5344CB8AC3E}">
        <p14:creationId xmlns:p14="http://schemas.microsoft.com/office/powerpoint/2010/main" val="207009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118F-7C56-9ECD-2C6B-2FBE24035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B28FC-2ED7-6284-5F3F-B22DD162B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42FC4-C4DC-C2C5-499E-2E3AFB2AF628}"/>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Effective Recruitment Strategies:</a:t>
            </a:r>
            <a:r>
              <a:rPr lang="en-US" sz="1200" b="0" i="0" kern="1200" dirty="0">
                <a:solidFill>
                  <a:schemeClr val="tx1"/>
                </a:solidFill>
                <a:effectLst/>
                <a:latin typeface="+mn-lt"/>
                <a:ea typeface="+mn-ea"/>
                <a:cs typeface="+mn-cs"/>
              </a:rPr>
              <a:t> Several recurring </a:t>
            </a:r>
            <a:r>
              <a:rPr lang="en-US" sz="1200" b="1" i="0" kern="1200" dirty="0">
                <a:solidFill>
                  <a:schemeClr val="tx1"/>
                </a:solidFill>
                <a:effectLst/>
                <a:latin typeface="+mn-lt"/>
                <a:ea typeface="+mn-ea"/>
                <a:cs typeface="+mn-cs"/>
              </a:rPr>
              <a:t>best practices</a:t>
            </a:r>
            <a:r>
              <a:rPr lang="en-US" sz="1200" b="0" i="0" kern="1200" dirty="0">
                <a:solidFill>
                  <a:schemeClr val="tx1"/>
                </a:solidFill>
                <a:effectLst/>
                <a:latin typeface="+mn-lt"/>
                <a:ea typeface="+mn-ea"/>
                <a:cs typeface="+mn-cs"/>
              </a:rPr>
              <a:t> emerge for recruiting volunteers, especially younger ones, backed by both internal insight and external case studies: </a:t>
            </a:r>
          </a:p>
          <a:p>
            <a:pPr fontAlgn="base"/>
            <a:r>
              <a:rPr lang="en-US" sz="1200" b="1" i="0" kern="1200" dirty="0">
                <a:solidFill>
                  <a:schemeClr val="tx1"/>
                </a:solidFill>
                <a:effectLst/>
                <a:latin typeface="+mn-lt"/>
                <a:ea typeface="+mn-ea"/>
                <a:cs typeface="+mn-cs"/>
              </a:rPr>
              <a:t>Leverage Social Media &amp; Modern Outreach:</a:t>
            </a:r>
            <a:r>
              <a:rPr lang="en-US" sz="1200" b="0" i="0" kern="1200" dirty="0">
                <a:solidFill>
                  <a:schemeClr val="tx1"/>
                </a:solidFill>
                <a:effectLst/>
                <a:latin typeface="+mn-lt"/>
                <a:ea typeface="+mn-ea"/>
                <a:cs typeface="+mn-cs"/>
              </a:rPr>
              <a:t> Go where young people are. Use Instagram, YouTube, and campus networks to showcase volunteering. </a:t>
            </a:r>
            <a:r>
              <a:rPr lang="en-US" sz="1200" b="1" i="0" kern="1200" dirty="0">
                <a:solidFill>
                  <a:schemeClr val="tx1"/>
                </a:solidFill>
                <a:effectLst/>
                <a:latin typeface="+mn-lt"/>
                <a:ea typeface="+mn-ea"/>
                <a:cs typeface="+mn-cs"/>
              </a:rPr>
              <a:t>Equip passionate supporters as ambassadors</a:t>
            </a:r>
            <a:r>
              <a:rPr lang="en-US" sz="1200" b="0" i="0" kern="1200" dirty="0">
                <a:solidFill>
                  <a:schemeClr val="tx1"/>
                </a:solidFill>
                <a:effectLst/>
                <a:latin typeface="+mn-lt"/>
                <a:ea typeface="+mn-ea"/>
                <a:cs typeface="+mn-cs"/>
              </a:rPr>
              <a:t>, providing them toolkits to promote opportunities </a:t>
            </a:r>
            <a:r>
              <a:rPr lang="en-US" dirty="0"/>
              <a:t>online and set up opportunities for current members to bring "family, friends, and peers".</a:t>
            </a:r>
            <a:r>
              <a:rPr lang="en-US" sz="1200" b="0" i="0" kern="1200" dirty="0">
                <a:solidFill>
                  <a:schemeClr val="tx1"/>
                </a:solidFill>
                <a:effectLst/>
                <a:latin typeface="+mn-lt"/>
                <a:ea typeface="+mn-ea"/>
                <a:cs typeface="+mn-cs"/>
              </a:rPr>
              <a:t> When an organization “meets volunteers where they are,” engagement rises. </a:t>
            </a:r>
          </a:p>
          <a:p>
            <a:pPr fontAlgn="base"/>
            <a:r>
              <a:rPr lang="en-US" sz="1200" b="1" i="0" kern="1200" dirty="0">
                <a:solidFill>
                  <a:schemeClr val="tx1"/>
                </a:solidFill>
                <a:effectLst/>
                <a:latin typeface="+mn-lt"/>
                <a:ea typeface="+mn-ea"/>
                <a:cs typeface="+mn-cs"/>
              </a:rPr>
              <a:t>Emphasize Flexible Commitments:</a:t>
            </a:r>
            <a:r>
              <a:rPr lang="en-US" sz="1200" b="0" i="0" kern="1200" dirty="0">
                <a:solidFill>
                  <a:schemeClr val="tx1"/>
                </a:solidFill>
                <a:effectLst/>
                <a:latin typeface="+mn-lt"/>
                <a:ea typeface="+mn-ea"/>
                <a:cs typeface="+mn-cs"/>
              </a:rPr>
              <a:t> Many people hesitate to volunteer due to time constraints. Offering </a:t>
            </a:r>
            <a:r>
              <a:rPr lang="en-US" sz="1200" b="1" i="0" kern="1200" dirty="0">
                <a:solidFill>
                  <a:schemeClr val="tx1"/>
                </a:solidFill>
                <a:effectLst/>
                <a:latin typeface="+mn-lt"/>
                <a:ea typeface="+mn-ea"/>
                <a:cs typeface="+mn-cs"/>
              </a:rPr>
              <a:t>bite-sized volunteering options</a:t>
            </a:r>
            <a:r>
              <a:rPr lang="en-US" sz="1200" b="0" i="0" kern="1200" dirty="0">
                <a:solidFill>
                  <a:schemeClr val="tx1"/>
                </a:solidFill>
                <a:effectLst/>
                <a:latin typeface="+mn-lt"/>
                <a:ea typeface="+mn-ea"/>
                <a:cs typeface="+mn-cs"/>
              </a:rPr>
              <a:t> (one-day projects, micro-tasks, or episodic roles) lowers this barrier. Volunteer experts recommend creating </a:t>
            </a:r>
            <a:r>
              <a:rPr lang="en-US" sz="1200" b="0" i="1" kern="1200" dirty="0">
                <a:solidFill>
                  <a:schemeClr val="tx1"/>
                </a:solidFill>
                <a:effectLst/>
                <a:latin typeface="+mn-lt"/>
                <a:ea typeface="+mn-ea"/>
                <a:cs typeface="+mn-cs"/>
              </a:rPr>
              <a:t>“micro-volunteering”</a:t>
            </a:r>
            <a:r>
              <a:rPr lang="en-US" sz="1200" b="0" i="0" kern="1200" dirty="0">
                <a:solidFill>
                  <a:schemeClr val="tx1"/>
                </a:solidFill>
                <a:effectLst/>
                <a:latin typeface="+mn-lt"/>
                <a:ea typeface="+mn-ea"/>
                <a:cs typeface="+mn-cs"/>
              </a:rPr>
              <a:t> assignments and short-term projects that can be done in a few hours. </a:t>
            </a:r>
            <a:r>
              <a:rPr lang="en-US" dirty="0" err="1"/>
              <a:t>Prehaps</a:t>
            </a:r>
            <a:r>
              <a:rPr lang="en-US" dirty="0"/>
              <a:t> this looks like engaging folks in season opener or season closer projects/days for local level needs.  </a:t>
            </a:r>
            <a:r>
              <a:rPr lang="en-US" sz="1200" b="1" i="0" kern="1200" dirty="0">
                <a:solidFill>
                  <a:schemeClr val="tx1"/>
                </a:solidFill>
                <a:effectLst/>
                <a:latin typeface="+mn-lt"/>
                <a:ea typeface="+mn-ea"/>
                <a:cs typeface="+mn-cs"/>
              </a:rPr>
              <a:t>Skills-based volunteering</a:t>
            </a:r>
            <a:r>
              <a:rPr lang="en-US" sz="1200" b="0" i="0" kern="1200" dirty="0">
                <a:solidFill>
                  <a:schemeClr val="tx1"/>
                </a:solidFill>
                <a:effectLst/>
                <a:latin typeface="+mn-lt"/>
                <a:ea typeface="+mn-ea"/>
                <a:cs typeface="+mn-cs"/>
              </a:rPr>
              <a:t> is another draw – invite younger professionals to contribute their expertise in IT, marketing, design, etc., on a project </a:t>
            </a:r>
            <a:r>
              <a:rPr lang="en-US" dirty="0"/>
              <a:t>basis</a:t>
            </a:r>
            <a:r>
              <a:rPr lang="en-US" sz="1200" b="0" i="0" kern="1200" dirty="0">
                <a:solidFill>
                  <a:schemeClr val="tx1"/>
                </a:solidFill>
                <a:effectLst/>
                <a:latin typeface="+mn-lt"/>
                <a:ea typeface="+mn-ea"/>
                <a:cs typeface="+mn-cs"/>
              </a:rPr>
              <a:t>. This aligns with trends in corporate volunteering too, where employees seek meaningful, skill-aligned ways to help. </a:t>
            </a:r>
            <a:endParaRPr lang="en-US" sz="1200" b="0" i="0" kern="1200" dirty="0">
              <a:solidFill>
                <a:schemeClr val="tx1"/>
              </a:solidFill>
              <a:effectLst/>
              <a:latin typeface="+mn-lt"/>
              <a:ea typeface="Calibri"/>
              <a:cs typeface="Calibri"/>
            </a:endParaRPr>
          </a:p>
          <a:p>
            <a:pPr rtl="0" fontAlgn="base"/>
            <a:r>
              <a:rPr lang="en-US" sz="1200" b="1" i="0" kern="1200" dirty="0">
                <a:solidFill>
                  <a:schemeClr val="tx1"/>
                </a:solidFill>
                <a:effectLst/>
                <a:latin typeface="+mn-lt"/>
                <a:ea typeface="+mn-ea"/>
                <a:cs typeface="+mn-cs"/>
              </a:rPr>
              <a:t>Show Impact and Purpose:</a:t>
            </a:r>
            <a:r>
              <a:rPr lang="en-US" sz="1200" b="0" i="0" kern="1200" dirty="0">
                <a:solidFill>
                  <a:schemeClr val="tx1"/>
                </a:solidFill>
                <a:effectLst/>
                <a:latin typeface="+mn-lt"/>
                <a:ea typeface="+mn-ea"/>
                <a:cs typeface="+mn-cs"/>
              </a:rPr>
              <a:t> Today’s volunteers, especially millennials and Gen Z, </a:t>
            </a:r>
            <a:r>
              <a:rPr lang="en-US" sz="1200" b="1" i="0" kern="1200" dirty="0">
                <a:solidFill>
                  <a:schemeClr val="tx1"/>
                </a:solidFill>
                <a:effectLst/>
                <a:latin typeface="+mn-lt"/>
                <a:ea typeface="+mn-ea"/>
                <a:cs typeface="+mn-cs"/>
              </a:rPr>
              <a:t>want to see the tangible impact of their contribution</a:t>
            </a:r>
            <a:r>
              <a:rPr lang="en-US" sz="1200" b="0" i="0" kern="1200" dirty="0">
                <a:solidFill>
                  <a:schemeClr val="tx1"/>
                </a:solidFill>
                <a:effectLst/>
                <a:latin typeface="+mn-lt"/>
                <a:ea typeface="+mn-ea"/>
                <a:cs typeface="+mn-cs"/>
              </a:rPr>
              <a:t>. It’s crucial to communicate how volunteers’ work affects the mission. Share success stories and data (“your efforts helped 100 seniors receive meals this week”) and connect volunteers directly with beneficiary stories. The </a:t>
            </a:r>
            <a:r>
              <a:rPr lang="en-US" sz="1200" b="1" i="0" kern="1200" dirty="0">
                <a:solidFill>
                  <a:schemeClr val="tx1"/>
                </a:solidFill>
                <a:effectLst/>
                <a:latin typeface="+mn-lt"/>
                <a:ea typeface="+mn-ea"/>
                <a:cs typeface="+mn-cs"/>
              </a:rPr>
              <a:t>top way volunteers wish to be thanked is hearing how their work made a difference</a:t>
            </a:r>
            <a:r>
              <a:rPr lang="en-US" sz="1200" b="0" i="0" kern="1200" dirty="0">
                <a:solidFill>
                  <a:schemeClr val="tx1"/>
                </a:solidFill>
                <a:effectLst/>
                <a:latin typeface="+mn-lt"/>
                <a:ea typeface="+mn-ea"/>
                <a:cs typeface="+mn-cs"/>
              </a:rPr>
              <a:t>. Conversely, impersonal recognition (banquets, generic certificates) is far less motivating. Ensuring each volunteer understands their value boosts both recruitment (through word-of-mouth) and retention. </a:t>
            </a:r>
          </a:p>
          <a:p>
            <a:pPr rtl="0" fontAlgn="base"/>
            <a:r>
              <a:rPr lang="en-US" sz="1200" b="1" i="0" kern="1200" dirty="0">
                <a:solidFill>
                  <a:schemeClr val="tx1"/>
                </a:solidFill>
                <a:effectLst/>
                <a:latin typeface="+mn-lt"/>
                <a:ea typeface="+mn-ea"/>
                <a:cs typeface="+mn-cs"/>
              </a:rPr>
              <a:t>Simplify Entry and Reduce Barriers:</a:t>
            </a:r>
            <a:r>
              <a:rPr lang="en-US" sz="1200" b="0" i="0" kern="1200" dirty="0">
                <a:solidFill>
                  <a:schemeClr val="tx1"/>
                </a:solidFill>
                <a:effectLst/>
                <a:latin typeface="+mn-lt"/>
                <a:ea typeface="+mn-ea"/>
                <a:cs typeface="+mn-cs"/>
              </a:rPr>
              <a:t> Streamline the process of becoming a volunteer. Long application forms, slow responses, or onerous screening can turn busy people away. Where possible, </a:t>
            </a:r>
            <a:r>
              <a:rPr lang="en-US" sz="1200" b="1" i="0" kern="1200" dirty="0">
                <a:solidFill>
                  <a:schemeClr val="tx1"/>
                </a:solidFill>
                <a:effectLst/>
                <a:latin typeface="+mn-lt"/>
                <a:ea typeface="+mn-ea"/>
                <a:cs typeface="+mn-cs"/>
              </a:rPr>
              <a:t>offer easy online signup, clear role descriptions, and quick onboarding</a:t>
            </a:r>
            <a:r>
              <a:rPr lang="en-US" sz="1200" b="0" i="0" kern="1200" dirty="0">
                <a:solidFill>
                  <a:schemeClr val="tx1"/>
                </a:solidFill>
                <a:effectLst/>
                <a:latin typeface="+mn-lt"/>
                <a:ea typeface="+mn-ea"/>
                <a:cs typeface="+mn-cs"/>
              </a:rPr>
              <a:t>. Some organizations are revisiting requirements like police checks or training – balancing risk with accessibility. (One policy idea from the sector: remove fees for vulnerable sector background checks to encourage more sign-ups</a:t>
            </a:r>
            <a:r>
              <a:rPr lang="en-US" sz="1200" b="0" i="0" kern="1200" baseline="30000" dirty="0">
                <a:solidFill>
                  <a:schemeClr val="tx1"/>
                </a:solidFill>
                <a:effectLst/>
                <a:latin typeface="+mn-lt"/>
                <a:ea typeface="+mn-ea"/>
                <a:cs typeface="+mn-cs"/>
              </a:rPr>
              <a:t>46</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“Make it as easy as possible for them to become an ambassador”</a:t>
            </a:r>
            <a:r>
              <a:rPr lang="en-US" sz="1200" b="0" i="0" kern="1200" dirty="0">
                <a:solidFill>
                  <a:schemeClr val="tx1"/>
                </a:solidFill>
                <a:effectLst/>
                <a:latin typeface="+mn-lt"/>
                <a:ea typeface="+mn-ea"/>
                <a:cs typeface="+mn-cs"/>
              </a:rPr>
              <a:t>, advises one nonprofit CEO – have ready-made tasks or campaigns that new volunteers can plug into with minimal hassle</a:t>
            </a:r>
            <a:r>
              <a:rPr lang="en-US" sz="1200" b="0" i="0" kern="1200" baseline="30000" dirty="0">
                <a:solidFill>
                  <a:schemeClr val="tx1"/>
                </a:solidFill>
                <a:effectLst/>
                <a:latin typeface="+mn-lt"/>
                <a:ea typeface="+mn-ea"/>
                <a:cs typeface="+mn-cs"/>
              </a:rPr>
              <a:t>47</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Targeted Outreach &amp; Inclusion:</a:t>
            </a:r>
            <a:r>
              <a:rPr lang="en-US" sz="1200" b="0" i="0" kern="1200" dirty="0">
                <a:solidFill>
                  <a:schemeClr val="tx1"/>
                </a:solidFill>
                <a:effectLst/>
                <a:latin typeface="+mn-lt"/>
                <a:ea typeface="+mn-ea"/>
                <a:cs typeface="+mn-cs"/>
              </a:rPr>
              <a:t> To broaden the volunteer base, targeted recruitment is useful. For instance, engaging </a:t>
            </a:r>
            <a:r>
              <a:rPr lang="en-US" sz="1200" b="1" i="0" kern="1200" dirty="0">
                <a:solidFill>
                  <a:schemeClr val="tx1"/>
                </a:solidFill>
                <a:effectLst/>
                <a:latin typeface="+mn-lt"/>
                <a:ea typeface="+mn-ea"/>
                <a:cs typeface="+mn-cs"/>
              </a:rPr>
              <a:t>youth through schools and volunteer credit programs</a:t>
            </a:r>
            <a:r>
              <a:rPr lang="en-US" sz="1200" b="0" i="0" kern="1200" dirty="0">
                <a:solidFill>
                  <a:schemeClr val="tx1"/>
                </a:solidFill>
                <a:effectLst/>
                <a:latin typeface="+mn-lt"/>
                <a:ea typeface="+mn-ea"/>
                <a:cs typeface="+mn-cs"/>
              </a:rPr>
              <a:t> (high schools in Ontario require volunteer hours for graduation), or partnering with newcomer groups to involve immigrants (who often want to build networks through volunteering). Every demographic has potential: </a:t>
            </a:r>
            <a:r>
              <a:rPr lang="en-US" sz="1200" b="0" i="1" kern="1200" dirty="0">
                <a:solidFill>
                  <a:schemeClr val="tx1"/>
                </a:solidFill>
                <a:effectLst/>
                <a:latin typeface="+mn-lt"/>
                <a:ea typeface="+mn-ea"/>
                <a:cs typeface="+mn-cs"/>
              </a:rPr>
              <a:t>families</a:t>
            </a:r>
            <a:r>
              <a:rPr lang="en-US" sz="1200" b="0" i="0" kern="1200" dirty="0">
                <a:solidFill>
                  <a:schemeClr val="tx1"/>
                </a:solidFill>
                <a:effectLst/>
                <a:latin typeface="+mn-lt"/>
                <a:ea typeface="+mn-ea"/>
                <a:cs typeface="+mn-cs"/>
              </a:rPr>
              <a:t> can be drawn in by family-friendly volunteer days, </a:t>
            </a:r>
            <a:r>
              <a:rPr lang="en-US" sz="1200" b="0" i="1" kern="1200" dirty="0">
                <a:solidFill>
                  <a:schemeClr val="tx1"/>
                </a:solidFill>
                <a:effectLst/>
                <a:latin typeface="+mn-lt"/>
                <a:ea typeface="+mn-ea"/>
                <a:cs typeface="+mn-cs"/>
              </a:rPr>
              <a:t>seniors</a:t>
            </a:r>
            <a:r>
              <a:rPr lang="en-US" sz="1200" b="0" i="0" kern="1200" dirty="0">
                <a:solidFill>
                  <a:schemeClr val="tx1"/>
                </a:solidFill>
                <a:effectLst/>
                <a:latin typeface="+mn-lt"/>
                <a:ea typeface="+mn-ea"/>
                <a:cs typeface="+mn-cs"/>
              </a:rPr>
              <a:t> by social opportunities, etc. The key is to </a:t>
            </a:r>
            <a:r>
              <a:rPr lang="en-US" sz="1200" b="1" i="0" kern="1200" dirty="0">
                <a:solidFill>
                  <a:schemeClr val="tx1"/>
                </a:solidFill>
                <a:effectLst/>
                <a:latin typeface="+mn-lt"/>
                <a:ea typeface="+mn-ea"/>
                <a:cs typeface="+mn-cs"/>
              </a:rPr>
              <a:t>craft messages that speak to each group’s motivators</a:t>
            </a:r>
            <a:r>
              <a:rPr lang="en-US" sz="1200" b="0" i="0" kern="1200" dirty="0">
                <a:solidFill>
                  <a:schemeClr val="tx1"/>
                </a:solidFill>
                <a:effectLst/>
                <a:latin typeface="+mn-lt"/>
                <a:ea typeface="+mn-ea"/>
                <a:cs typeface="+mn-cs"/>
              </a:rPr>
              <a:t>. An academic study on youth volunteering finds that </a:t>
            </a:r>
            <a:r>
              <a:rPr lang="en-US" sz="1200" b="1" i="0" kern="1200" dirty="0">
                <a:solidFill>
                  <a:schemeClr val="tx1"/>
                </a:solidFill>
                <a:effectLst/>
                <a:latin typeface="+mn-lt"/>
                <a:ea typeface="+mn-ea"/>
                <a:cs typeface="+mn-cs"/>
              </a:rPr>
              <a:t>messaging which appeals to youths’ desire for social connection or career growth yields better recruitment results than generic asks</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Opportunities for Leadership and Voice:</a:t>
            </a:r>
            <a:r>
              <a:rPr lang="en-US" sz="1200" b="0" i="0" kern="1200" dirty="0">
                <a:solidFill>
                  <a:schemeClr val="tx1"/>
                </a:solidFill>
                <a:effectLst/>
                <a:latin typeface="+mn-lt"/>
                <a:ea typeface="+mn-ea"/>
                <a:cs typeface="+mn-cs"/>
              </a:rPr>
              <a:t> A savvy strategy is to </a:t>
            </a:r>
            <a:r>
              <a:rPr lang="en-US" sz="1200" b="1" i="0" kern="1200" dirty="0">
                <a:solidFill>
                  <a:schemeClr val="tx1"/>
                </a:solidFill>
                <a:effectLst/>
                <a:latin typeface="+mn-lt"/>
                <a:ea typeface="+mn-ea"/>
                <a:cs typeface="+mn-cs"/>
              </a:rPr>
              <a:t>give young volunteers a voice in the organization</a:t>
            </a:r>
            <a:r>
              <a:rPr lang="en-US" sz="1200" b="0" i="0" kern="1200" dirty="0">
                <a:solidFill>
                  <a:schemeClr val="tx1"/>
                </a:solidFill>
                <a:effectLst/>
                <a:latin typeface="+mn-lt"/>
                <a:ea typeface="+mn-ea"/>
                <a:cs typeface="+mn-cs"/>
              </a:rPr>
              <a:t>. This can mean forming youth advisory committees or even adding youth positions on the board. By </a:t>
            </a:r>
            <a:r>
              <a:rPr lang="en-US" sz="1200" b="1" i="0" kern="1200" dirty="0">
                <a:solidFill>
                  <a:schemeClr val="tx1"/>
                </a:solidFill>
                <a:effectLst/>
                <a:latin typeface="+mn-lt"/>
                <a:ea typeface="+mn-ea"/>
                <a:cs typeface="+mn-cs"/>
              </a:rPr>
              <a:t>including younger volunteers in decision-making</a:t>
            </a:r>
            <a:r>
              <a:rPr lang="en-US" sz="1200" b="0" i="0" kern="1200" dirty="0">
                <a:solidFill>
                  <a:schemeClr val="tx1"/>
                </a:solidFill>
                <a:effectLst/>
                <a:latin typeface="+mn-lt"/>
                <a:ea typeface="+mn-ea"/>
                <a:cs typeface="+mn-cs"/>
              </a:rPr>
              <a:t>, an organization signals it genuinely values their input – which can dramatically increase engagement and also help with succession (seeding future leaders</a:t>
            </a:r>
            <a:r>
              <a:rPr lang="en-US" dirty="0"/>
              <a:t>).</a:t>
            </a:r>
            <a:r>
              <a:rPr lang="en-US" sz="1200" b="0" i="0" kern="1200" dirty="0">
                <a:solidFill>
                  <a:schemeClr val="tx1"/>
                </a:solidFill>
                <a:effectLst/>
                <a:latin typeface="+mn-lt"/>
                <a:ea typeface="+mn-ea"/>
                <a:cs typeface="+mn-cs"/>
              </a:rPr>
              <a:t> One of Forbes’ recommended tactics is literally </a:t>
            </a:r>
            <a:r>
              <a:rPr lang="en-US" sz="1200" b="1" i="0" kern="1200" dirty="0">
                <a:solidFill>
                  <a:schemeClr val="tx1"/>
                </a:solidFill>
                <a:effectLst/>
                <a:latin typeface="+mn-lt"/>
                <a:ea typeface="+mn-ea"/>
                <a:cs typeface="+mn-cs"/>
              </a:rPr>
              <a:t>“Add Youth to Your Board”</a:t>
            </a:r>
            <a:r>
              <a:rPr lang="en-US" sz="1200" b="0" i="0" kern="1200" dirty="0">
                <a:solidFill>
                  <a:schemeClr val="tx1"/>
                </a:solidFill>
                <a:effectLst/>
                <a:latin typeface="+mn-lt"/>
                <a:ea typeface="+mn-ea"/>
                <a:cs typeface="+mn-cs"/>
              </a:rPr>
              <a:t>, which both empowers youth and helps the nonprofit stay relevant to next-generation </a:t>
            </a:r>
            <a:r>
              <a:rPr lang="en-US" dirty="0"/>
              <a:t>perspectives</a:t>
            </a:r>
            <a:r>
              <a:rPr lang="en-US" sz="1200" b="0" i="0" kern="1200" dirty="0">
                <a:solidFill>
                  <a:schemeClr val="tx1"/>
                </a:solidFill>
                <a:effectLst/>
                <a:latin typeface="+mn-lt"/>
                <a:ea typeface="+mn-ea"/>
                <a:cs typeface="+mn-cs"/>
              </a:rPr>
              <a:t>. </a:t>
            </a:r>
            <a:endParaRPr lang="en-US" sz="1200" b="0" i="0" kern="1200" dirty="0">
              <a:solidFill>
                <a:schemeClr val="tx1"/>
              </a:solidFill>
              <a:effectLst/>
              <a:latin typeface="+mn-lt"/>
              <a:ea typeface="Calibri"/>
              <a:cs typeface="Calibri"/>
            </a:endParaRPr>
          </a:p>
          <a:p>
            <a:endParaRPr lang="en-CA" dirty="0"/>
          </a:p>
        </p:txBody>
      </p:sp>
      <p:sp>
        <p:nvSpPr>
          <p:cNvPr id="4" name="Slide Number Placeholder 3">
            <a:extLst>
              <a:ext uri="{FF2B5EF4-FFF2-40B4-BE49-F238E27FC236}">
                <a16:creationId xmlns:a16="http://schemas.microsoft.com/office/drawing/2014/main" id="{ED60DB51-3BFF-E92F-6863-2A3B2E682BC7}"/>
              </a:ext>
            </a:extLst>
          </p:cNvPr>
          <p:cNvSpPr>
            <a:spLocks noGrp="1"/>
          </p:cNvSpPr>
          <p:nvPr>
            <p:ph type="sldNum" sz="quarter" idx="5"/>
          </p:nvPr>
        </p:nvSpPr>
        <p:spPr/>
        <p:txBody>
          <a:bodyPr/>
          <a:lstStyle/>
          <a:p>
            <a:fld id="{8211271C-8C0A-4932-B109-17372812FA06}" type="slidenum">
              <a:rPr lang="en-CA" smtClean="0"/>
              <a:t>9</a:t>
            </a:fld>
            <a:endParaRPr lang="en-CA"/>
          </a:p>
        </p:txBody>
      </p:sp>
    </p:spTree>
    <p:extLst>
      <p:ext uri="{BB962C8B-B14F-4D97-AF65-F5344CB8AC3E}">
        <p14:creationId xmlns:p14="http://schemas.microsoft.com/office/powerpoint/2010/main" val="1671931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lunteer Canada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AA35-E14C-C096-7F7F-65A5358AE736}"/>
              </a:ext>
            </a:extLst>
          </p:cNvPr>
          <p:cNvSpPr>
            <a:spLocks noGrp="1"/>
          </p:cNvSpPr>
          <p:nvPr>
            <p:ph type="title"/>
          </p:nvPr>
        </p:nvSpPr>
        <p:spPr>
          <a:xfrm>
            <a:off x="1524000" y="3707274"/>
            <a:ext cx="9785684" cy="1143000"/>
          </a:xfrm>
        </p:spPr>
        <p:txBody>
          <a:bodyPr>
            <a:noAutofit/>
          </a:bodyPr>
          <a:lstStyle>
            <a:lvl1pPr algn="l">
              <a:defRPr sz="54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E989CDC6-2953-DC75-B0F6-9117C770B626}"/>
              </a:ext>
            </a:extLst>
          </p:cNvPr>
          <p:cNvSpPr>
            <a:spLocks noGrp="1"/>
          </p:cNvSpPr>
          <p:nvPr>
            <p:ph type="dt" sz="half" idx="10"/>
          </p:nvPr>
        </p:nvSpPr>
        <p:spPr>
          <a:xfrm>
            <a:off x="360000" y="9720000"/>
            <a:ext cx="1072232" cy="365125"/>
          </a:xfrm>
        </p:spPr>
        <p:txBody>
          <a:bodyPr/>
          <a:lstStyle/>
          <a:p>
            <a:fld id="{2FDB2D92-E02E-4004-847E-604FF7744331}" type="datetime1">
              <a:rPr lang="en-US" smtClean="0"/>
              <a:t>12/6/2025</a:t>
            </a:fld>
            <a:endParaRPr lang="en-US"/>
          </a:p>
        </p:txBody>
      </p:sp>
      <p:sp>
        <p:nvSpPr>
          <p:cNvPr id="4" name="Footer Placeholder 3">
            <a:extLst>
              <a:ext uri="{FF2B5EF4-FFF2-40B4-BE49-F238E27FC236}">
                <a16:creationId xmlns:a16="http://schemas.microsoft.com/office/drawing/2014/main" id="{8F655F6D-457B-0FF7-E9B7-96CBD7BAC393}"/>
              </a:ext>
            </a:extLst>
          </p:cNvPr>
          <p:cNvSpPr>
            <a:spLocks noGrp="1"/>
          </p:cNvSpPr>
          <p:nvPr>
            <p:ph type="ftr" sz="quarter" idx="11"/>
          </p:nvPr>
        </p:nvSpPr>
        <p:spPr>
          <a:xfrm>
            <a:off x="1440000" y="9720000"/>
            <a:ext cx="4494675" cy="365125"/>
          </a:xfrm>
        </p:spPr>
        <p:txBody>
          <a:bodyPr/>
          <a:lstStyle>
            <a:lvl1pPr algn="l">
              <a:defRPr/>
            </a:lvl1pPr>
          </a:lstStyle>
          <a:p>
            <a:r>
              <a:rPr lang="en-US"/>
              <a:t>© Volunteer Canada | volunteer.ca | info@volunteer.ca</a:t>
            </a:r>
          </a:p>
        </p:txBody>
      </p:sp>
      <p:grpSp>
        <p:nvGrpSpPr>
          <p:cNvPr id="6" name="Group 2">
            <a:extLst>
              <a:ext uri="{FF2B5EF4-FFF2-40B4-BE49-F238E27FC236}">
                <a16:creationId xmlns:a16="http://schemas.microsoft.com/office/drawing/2014/main" id="{CA385B16-309D-AE8F-5FE7-BFC36CCBA14D}"/>
              </a:ext>
            </a:extLst>
          </p:cNvPr>
          <p:cNvGrpSpPr/>
          <p:nvPr userDrawn="1"/>
        </p:nvGrpSpPr>
        <p:grpSpPr>
          <a:xfrm rot="-10800000">
            <a:off x="7708610" y="-412494"/>
            <a:ext cx="18562305" cy="8555165"/>
            <a:chOff x="0" y="0"/>
            <a:chExt cx="406400" cy="187305"/>
          </a:xfrm>
        </p:grpSpPr>
        <p:sp>
          <p:nvSpPr>
            <p:cNvPr id="7" name="Freeform 3">
              <a:extLst>
                <a:ext uri="{FF2B5EF4-FFF2-40B4-BE49-F238E27FC236}">
                  <a16:creationId xmlns:a16="http://schemas.microsoft.com/office/drawing/2014/main" id="{A976FCBC-4937-2CAE-B1D1-27A54543BFF2}"/>
                </a:ext>
              </a:extLst>
            </p:cNvPr>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BA0020"/>
            </a:solidFill>
          </p:spPr>
          <p:txBody>
            <a:bodyPr/>
            <a:lstStyle/>
            <a:p>
              <a:endParaRPr lang="en-CA"/>
            </a:p>
          </p:txBody>
        </p:sp>
        <p:sp>
          <p:nvSpPr>
            <p:cNvPr id="8" name="TextBox 4">
              <a:extLst>
                <a:ext uri="{FF2B5EF4-FFF2-40B4-BE49-F238E27FC236}">
                  <a16:creationId xmlns:a16="http://schemas.microsoft.com/office/drawing/2014/main" id="{311E8A2C-08C2-53A1-D2A3-3750379276B8}"/>
                </a:ext>
              </a:extLst>
            </p:cNvPr>
            <p:cNvSpPr txBox="1"/>
            <p:nvPr/>
          </p:nvSpPr>
          <p:spPr>
            <a:xfrm>
              <a:off x="127000" y="-66675"/>
              <a:ext cx="558800" cy="676275"/>
            </a:xfrm>
            <a:prstGeom prst="rect">
              <a:avLst/>
            </a:prstGeom>
          </p:spPr>
          <p:txBody>
            <a:bodyPr lIns="50800" tIns="50800" rIns="50800" bIns="50800" rtlCol="0" anchor="ctr"/>
            <a:lstStyle/>
            <a:p>
              <a:pPr algn="ctr">
                <a:lnSpc>
                  <a:spcPts val="2100"/>
                </a:lnSpc>
              </a:pPr>
              <a:endParaRPr/>
            </a:p>
          </p:txBody>
        </p:sp>
      </p:grpSp>
      <p:grpSp>
        <p:nvGrpSpPr>
          <p:cNvPr id="9" name="Group 5">
            <a:extLst>
              <a:ext uri="{FF2B5EF4-FFF2-40B4-BE49-F238E27FC236}">
                <a16:creationId xmlns:a16="http://schemas.microsoft.com/office/drawing/2014/main" id="{AFA1CE20-083D-137D-33C2-90E2C4A89D55}"/>
              </a:ext>
            </a:extLst>
          </p:cNvPr>
          <p:cNvGrpSpPr>
            <a:grpSpLocks noChangeAspect="1"/>
          </p:cNvGrpSpPr>
          <p:nvPr userDrawn="1"/>
        </p:nvGrpSpPr>
        <p:grpSpPr>
          <a:xfrm>
            <a:off x="9987283" y="2103596"/>
            <a:ext cx="12503082" cy="10287000"/>
            <a:chOff x="0" y="0"/>
            <a:chExt cx="6184570" cy="5088399"/>
          </a:xfrm>
        </p:grpSpPr>
        <p:sp>
          <p:nvSpPr>
            <p:cNvPr id="10" name="Freeform 6">
              <a:extLst>
                <a:ext uri="{FF2B5EF4-FFF2-40B4-BE49-F238E27FC236}">
                  <a16:creationId xmlns:a16="http://schemas.microsoft.com/office/drawing/2014/main" id="{396FAC2F-6188-6865-5AD2-FAA82A76FAD9}"/>
                </a:ext>
              </a:extLst>
            </p:cNvPr>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FFFFFF">
                <a:alpha val="55686"/>
              </a:srgbClr>
            </a:solidFill>
          </p:spPr>
          <p:txBody>
            <a:bodyPr/>
            <a:lstStyle/>
            <a:p>
              <a:endParaRPr lang="en-CA"/>
            </a:p>
          </p:txBody>
        </p:sp>
        <p:sp>
          <p:nvSpPr>
            <p:cNvPr id="11" name="Freeform 7">
              <a:extLst>
                <a:ext uri="{FF2B5EF4-FFF2-40B4-BE49-F238E27FC236}">
                  <a16:creationId xmlns:a16="http://schemas.microsoft.com/office/drawing/2014/main" id="{D1FC4BC6-73A5-605C-D1EF-067554E7D401}"/>
                </a:ext>
              </a:extLst>
            </p:cNvPr>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blipFill>
              <a:blip r:embed="rId2">
                <a:alphaModFix amt="56000"/>
              </a:blip>
              <a:stretch>
                <a:fillRect l="-27653" t="-44737" b="-11000"/>
              </a:stretch>
            </a:blipFill>
          </p:spPr>
          <p:txBody>
            <a:bodyPr/>
            <a:lstStyle/>
            <a:p>
              <a:endParaRPr lang="en-CA"/>
            </a:p>
          </p:txBody>
        </p:sp>
      </p:grpSp>
      <p:grpSp>
        <p:nvGrpSpPr>
          <p:cNvPr id="12" name="Group 8">
            <a:extLst>
              <a:ext uri="{FF2B5EF4-FFF2-40B4-BE49-F238E27FC236}">
                <a16:creationId xmlns:a16="http://schemas.microsoft.com/office/drawing/2014/main" id="{F6930FB1-1C8D-DE3B-6700-E8042C376340}"/>
              </a:ext>
            </a:extLst>
          </p:cNvPr>
          <p:cNvGrpSpPr/>
          <p:nvPr userDrawn="1"/>
        </p:nvGrpSpPr>
        <p:grpSpPr>
          <a:xfrm>
            <a:off x="10334096" y="7247096"/>
            <a:ext cx="7555842" cy="3482406"/>
            <a:chOff x="0" y="0"/>
            <a:chExt cx="406400" cy="187305"/>
          </a:xfrm>
        </p:grpSpPr>
        <p:sp>
          <p:nvSpPr>
            <p:cNvPr id="13" name="Freeform 9">
              <a:extLst>
                <a:ext uri="{FF2B5EF4-FFF2-40B4-BE49-F238E27FC236}">
                  <a16:creationId xmlns:a16="http://schemas.microsoft.com/office/drawing/2014/main" id="{CD7039F4-67F0-A6F4-95BF-6659FD3DCC05}"/>
                </a:ext>
              </a:extLst>
            </p:cNvPr>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BA0020">
                <a:alpha val="80000"/>
              </a:srgbClr>
            </a:solidFill>
          </p:spPr>
          <p:txBody>
            <a:bodyPr/>
            <a:lstStyle/>
            <a:p>
              <a:endParaRPr lang="en-CA"/>
            </a:p>
          </p:txBody>
        </p:sp>
        <p:sp>
          <p:nvSpPr>
            <p:cNvPr id="14" name="TextBox 10">
              <a:extLst>
                <a:ext uri="{FF2B5EF4-FFF2-40B4-BE49-F238E27FC236}">
                  <a16:creationId xmlns:a16="http://schemas.microsoft.com/office/drawing/2014/main" id="{A0B0E606-98B5-09C7-4DBE-A2D603B7F14F}"/>
                </a:ext>
              </a:extLst>
            </p:cNvPr>
            <p:cNvSpPr txBox="1"/>
            <p:nvPr/>
          </p:nvSpPr>
          <p:spPr>
            <a:xfrm>
              <a:off x="127000" y="-66675"/>
              <a:ext cx="558800" cy="676275"/>
            </a:xfrm>
            <a:prstGeom prst="rect">
              <a:avLst/>
            </a:prstGeom>
          </p:spPr>
          <p:txBody>
            <a:bodyPr lIns="50800" tIns="50800" rIns="50800" bIns="50800" rtlCol="0" anchor="ctr"/>
            <a:lstStyle/>
            <a:p>
              <a:pPr algn="ctr">
                <a:lnSpc>
                  <a:spcPts val="2100"/>
                </a:lnSpc>
              </a:pPr>
              <a:endParaRPr/>
            </a:p>
          </p:txBody>
        </p:sp>
      </p:grpSp>
      <p:pic>
        <p:nvPicPr>
          <p:cNvPr id="15" name="Picture 11">
            <a:extLst>
              <a:ext uri="{FF2B5EF4-FFF2-40B4-BE49-F238E27FC236}">
                <a16:creationId xmlns:a16="http://schemas.microsoft.com/office/drawing/2014/main" id="{DB0230FF-247B-CBB7-2548-3D4B16526EA2}"/>
              </a:ext>
            </a:extLst>
          </p:cNvPr>
          <p:cNvPicPr>
            <a:picLocks noChangeAspect="1"/>
          </p:cNvPicPr>
          <p:nvPr userDrawn="1"/>
        </p:nvPicPr>
        <p:blipFill>
          <a:blip r:embed="rId3"/>
          <a:srcRect/>
          <a:stretch>
            <a:fillRect/>
          </a:stretch>
        </p:blipFill>
        <p:spPr>
          <a:xfrm>
            <a:off x="13623759" y="274638"/>
            <a:ext cx="4207041" cy="1472464"/>
          </a:xfrm>
          <a:prstGeom prst="rect">
            <a:avLst/>
          </a:prstGeom>
        </p:spPr>
      </p:pic>
      <p:sp>
        <p:nvSpPr>
          <p:cNvPr id="19" name="Text Placeholder 18">
            <a:extLst>
              <a:ext uri="{FF2B5EF4-FFF2-40B4-BE49-F238E27FC236}">
                <a16:creationId xmlns:a16="http://schemas.microsoft.com/office/drawing/2014/main" id="{BE70EDD7-4E45-D289-425C-19D7F93DA4BE}"/>
              </a:ext>
            </a:extLst>
          </p:cNvPr>
          <p:cNvSpPr>
            <a:spLocks noGrp="1"/>
          </p:cNvSpPr>
          <p:nvPr>
            <p:ph type="body" sz="quarter" idx="14"/>
          </p:nvPr>
        </p:nvSpPr>
        <p:spPr>
          <a:xfrm>
            <a:off x="1524000" y="7373987"/>
            <a:ext cx="8221663" cy="529042"/>
          </a:xfrm>
        </p:spPr>
        <p:txBody>
          <a:bodyPr>
            <a:normAutofit/>
          </a:bodyPr>
          <a:lstStyle>
            <a:lvl1pPr marL="0" indent="0">
              <a:buNone/>
              <a:defRPr sz="2800"/>
            </a:lvl1pPr>
          </a:lstStyle>
          <a:p>
            <a:pPr lvl="0"/>
            <a:r>
              <a:rPr lang="en-US"/>
              <a:t>Click to edit Master text styles</a:t>
            </a:r>
            <a:endParaRPr lang="en-CA"/>
          </a:p>
        </p:txBody>
      </p:sp>
      <p:sp>
        <p:nvSpPr>
          <p:cNvPr id="21" name="Text Placeholder 20">
            <a:extLst>
              <a:ext uri="{FF2B5EF4-FFF2-40B4-BE49-F238E27FC236}">
                <a16:creationId xmlns:a16="http://schemas.microsoft.com/office/drawing/2014/main" id="{E4C86109-E434-C778-F7EA-7398D9772615}"/>
              </a:ext>
            </a:extLst>
          </p:cNvPr>
          <p:cNvSpPr>
            <a:spLocks noGrp="1"/>
          </p:cNvSpPr>
          <p:nvPr>
            <p:ph type="body" sz="quarter" idx="15"/>
          </p:nvPr>
        </p:nvSpPr>
        <p:spPr>
          <a:xfrm>
            <a:off x="1524000" y="7950379"/>
            <a:ext cx="8221663" cy="529042"/>
          </a:xfrm>
        </p:spPr>
        <p:txBody>
          <a:bodyPr>
            <a:normAutofit/>
          </a:bodyPr>
          <a:lstStyle>
            <a:lvl1pPr marL="0" indent="0">
              <a:buNone/>
              <a:defRPr sz="2800"/>
            </a:lvl1pPr>
          </a:lstStyle>
          <a:p>
            <a:pPr lvl="0"/>
            <a:r>
              <a:rPr lang="en-US"/>
              <a:t>Click to edit Master text styles</a:t>
            </a:r>
          </a:p>
        </p:txBody>
      </p:sp>
      <p:sp>
        <p:nvSpPr>
          <p:cNvPr id="5" name="Slide Number Placeholder 4">
            <a:extLst>
              <a:ext uri="{FF2B5EF4-FFF2-40B4-BE49-F238E27FC236}">
                <a16:creationId xmlns:a16="http://schemas.microsoft.com/office/drawing/2014/main" id="{8B39E21B-2A50-12B1-ED28-17F639A7B52F}"/>
              </a:ext>
            </a:extLst>
          </p:cNvPr>
          <p:cNvSpPr>
            <a:spLocks noGrp="1"/>
          </p:cNvSpPr>
          <p:nvPr>
            <p:ph type="sldNum" sz="quarter" idx="12"/>
          </p:nvPr>
        </p:nvSpPr>
        <p:spPr>
          <a:xfrm>
            <a:off x="15840000" y="9718946"/>
            <a:ext cx="2133600" cy="365125"/>
          </a:xfrm>
        </p:spPr>
        <p:txBody>
          <a:bodyPr/>
          <a:lstStyle>
            <a:lvl1pPr>
              <a:defRPr>
                <a:solidFill>
                  <a:schemeClr val="bg1"/>
                </a:solidFill>
              </a:defRPr>
            </a:lvl1pPr>
          </a:lstStyle>
          <a:p>
            <a:fld id="{B6F15528-21DE-4FAA-801E-634DDDAF4B2B}" type="slidenum">
              <a:rPr lang="en-US" smtClean="0"/>
              <a:pPr/>
              <a:t>‹#›</a:t>
            </a:fld>
            <a:endParaRPr lang="en-US"/>
          </a:p>
        </p:txBody>
      </p:sp>
      <p:sp>
        <p:nvSpPr>
          <p:cNvPr id="23" name="Text Placeholder 22">
            <a:extLst>
              <a:ext uri="{FF2B5EF4-FFF2-40B4-BE49-F238E27FC236}">
                <a16:creationId xmlns:a16="http://schemas.microsoft.com/office/drawing/2014/main" id="{979CB3DA-74EF-FF10-D179-CC6347F9D6A5}"/>
              </a:ext>
            </a:extLst>
          </p:cNvPr>
          <p:cNvSpPr>
            <a:spLocks noGrp="1"/>
          </p:cNvSpPr>
          <p:nvPr>
            <p:ph type="body" sz="quarter" idx="16"/>
          </p:nvPr>
        </p:nvSpPr>
        <p:spPr>
          <a:xfrm>
            <a:off x="1524000" y="6610894"/>
            <a:ext cx="8221663" cy="636588"/>
          </a:xfrm>
        </p:spPr>
        <p:txBody>
          <a:bodyPr/>
          <a:lstStyle>
            <a:lvl1pPr marL="0" indent="0">
              <a:buNone/>
              <a:defRPr b="1"/>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6213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95814-C180-4C11-B004-B476E7354DA8}" type="datetime1">
              <a:rPr lang="en-US" smtClean="0"/>
              <a:t>12/6/2025</a:t>
            </a:fld>
            <a:endParaRPr lang="en-US"/>
          </a:p>
        </p:txBody>
      </p:sp>
      <p:sp>
        <p:nvSpPr>
          <p:cNvPr id="3" name="Footer Placeholder 2"/>
          <p:cNvSpPr>
            <a:spLocks noGrp="1"/>
          </p:cNvSpPr>
          <p:nvPr>
            <p:ph type="ftr" sz="quarter" idx="11"/>
          </p:nvPr>
        </p:nvSpPr>
        <p:spPr/>
        <p:txBody>
          <a:bodyPr/>
          <a:lstStyle/>
          <a:p>
            <a:r>
              <a:rPr lang="es-ES"/>
              <a:t>© Volunteer Canada | volunteer.ca | info@volunteer.ca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0A6839-0B08-4ABC-812B-052EB47E8AA3}" type="datetime1">
              <a:rPr lang="en-US" smtClean="0"/>
              <a:t>12/6/2025</a:t>
            </a:fld>
            <a:endParaRPr lang="en-US"/>
          </a:p>
        </p:txBody>
      </p:sp>
      <p:sp>
        <p:nvSpPr>
          <p:cNvPr id="6" name="Footer Placeholder 5"/>
          <p:cNvSpPr>
            <a:spLocks noGrp="1"/>
          </p:cNvSpPr>
          <p:nvPr>
            <p:ph type="ftr" sz="quarter" idx="11"/>
          </p:nvPr>
        </p:nvSpPr>
        <p:spPr/>
        <p:txBody>
          <a:bodyPr/>
          <a:lstStyle/>
          <a:p>
            <a:r>
              <a:rPr lang="es-ES"/>
              <a:t>© Volunteer Canada | volunteer.ca | info@volunteer.ca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D473F-4125-45D9-AC3F-6CA5F18FF913}" type="datetime1">
              <a:rPr lang="en-US" smtClean="0"/>
              <a:t>12/6/2025</a:t>
            </a:fld>
            <a:endParaRPr lang="en-US"/>
          </a:p>
        </p:txBody>
      </p:sp>
      <p:sp>
        <p:nvSpPr>
          <p:cNvPr id="6" name="Footer Placeholder 5"/>
          <p:cNvSpPr>
            <a:spLocks noGrp="1"/>
          </p:cNvSpPr>
          <p:nvPr>
            <p:ph type="ftr" sz="quarter" idx="11"/>
          </p:nvPr>
        </p:nvSpPr>
        <p:spPr/>
        <p:txBody>
          <a:bodyPr/>
          <a:lstStyle/>
          <a:p>
            <a:r>
              <a:rPr lang="es-ES"/>
              <a:t>© Volunteer Canada | volunteer.ca | info@volunteer.ca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8E348-F431-420E-A26B-DBE6ED67D67A}" type="datetime1">
              <a:rPr lang="en-US" smtClean="0"/>
              <a:t>12/6/2025</a:t>
            </a:fld>
            <a:endParaRPr lang="en-US"/>
          </a:p>
        </p:txBody>
      </p:sp>
      <p:sp>
        <p:nvSpPr>
          <p:cNvPr id="5" name="Footer Placeholder 4"/>
          <p:cNvSpPr>
            <a:spLocks noGrp="1"/>
          </p:cNvSpPr>
          <p:nvPr>
            <p:ph type="ftr" sz="quarter" idx="11"/>
          </p:nvPr>
        </p:nvSpPr>
        <p:spPr/>
        <p:txBody>
          <a:bodyPr/>
          <a:lstStyle/>
          <a:p>
            <a:r>
              <a:rPr lang="es-ES"/>
              <a:t>© Volunteer Canada | volunteer.ca | info@volunteer.ca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25CF09-1523-4B27-88DB-D580B8FD99AA}" type="datetime1">
              <a:rPr lang="en-US" smtClean="0"/>
              <a:t>12/6/2025</a:t>
            </a:fld>
            <a:endParaRPr lang="en-US"/>
          </a:p>
        </p:txBody>
      </p:sp>
      <p:sp>
        <p:nvSpPr>
          <p:cNvPr id="5" name="Footer Placeholder 4"/>
          <p:cNvSpPr>
            <a:spLocks noGrp="1"/>
          </p:cNvSpPr>
          <p:nvPr>
            <p:ph type="ftr" sz="quarter" idx="11"/>
          </p:nvPr>
        </p:nvSpPr>
        <p:spPr/>
        <p:txBody>
          <a:bodyPr/>
          <a:lstStyle/>
          <a:p>
            <a:r>
              <a:rPr lang="es-ES"/>
              <a:t>© Volunteer Canada | volunteer.ca | info@volunteer.ca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B5FD-6C83-BF4E-BD66-3F1F4A73E767}"/>
              </a:ext>
            </a:extLst>
          </p:cNvPr>
          <p:cNvSpPr>
            <a:spLocks noGrp="1"/>
          </p:cNvSpPr>
          <p:nvPr>
            <p:ph type="ctrTitle"/>
          </p:nvPr>
        </p:nvSpPr>
        <p:spPr>
          <a:xfrm>
            <a:off x="2286000" y="1683545"/>
            <a:ext cx="13716000" cy="3581400"/>
          </a:xfrm>
        </p:spPr>
        <p:txBody>
          <a:bodyPr anchor="b"/>
          <a:lstStyle>
            <a:lvl1pPr algn="ctr">
              <a:lnSpc>
                <a:spcPct val="100000"/>
              </a:lnSpc>
              <a:defRPr sz="9000"/>
            </a:lvl1pPr>
          </a:lstStyle>
          <a:p>
            <a:r>
              <a:rPr lang="en-US"/>
              <a:t>Click to edit Master title style</a:t>
            </a:r>
          </a:p>
        </p:txBody>
      </p:sp>
      <p:sp>
        <p:nvSpPr>
          <p:cNvPr id="3" name="Subtitle 2">
            <a:extLst>
              <a:ext uri="{FF2B5EF4-FFF2-40B4-BE49-F238E27FC236}">
                <a16:creationId xmlns:a16="http://schemas.microsoft.com/office/drawing/2014/main" id="{71E7A5EB-03AE-2C49-B2CE-5E6211A25C99}"/>
              </a:ext>
            </a:extLst>
          </p:cNvPr>
          <p:cNvSpPr>
            <a:spLocks noGrp="1"/>
          </p:cNvSpPr>
          <p:nvPr>
            <p:ph type="subTitle" idx="1"/>
          </p:nvPr>
        </p:nvSpPr>
        <p:spPr>
          <a:xfrm>
            <a:off x="2286000" y="5403057"/>
            <a:ext cx="13716000" cy="2483643"/>
          </a:xfrm>
        </p:spPr>
        <p:txBody>
          <a:bodyPr/>
          <a:lstStyle>
            <a:lvl1pPr marL="0" indent="0" algn="ctr">
              <a:lnSpc>
                <a:spcPct val="100000"/>
              </a:lnSpc>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238277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2ECD-D6B9-FD4A-9873-AE73998725C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5718619C-8BEB-744E-9F41-3C15D5600987}"/>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8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4E74-74E5-C944-B0BF-3213824BBE94}"/>
              </a:ext>
            </a:extLst>
          </p:cNvPr>
          <p:cNvSpPr>
            <a:spLocks noGrp="1"/>
          </p:cNvSpPr>
          <p:nvPr>
            <p:ph type="title"/>
          </p:nvPr>
        </p:nvSpPr>
        <p:spPr>
          <a:xfrm>
            <a:off x="1247775" y="2564608"/>
            <a:ext cx="15773400" cy="4279106"/>
          </a:xfrm>
        </p:spPr>
        <p:txBody>
          <a:bodyPr anchor="b"/>
          <a:lstStyle>
            <a:lvl1pPr>
              <a:lnSpc>
                <a:spcPct val="100000"/>
              </a:lnSpc>
              <a:defRPr sz="9000"/>
            </a:lvl1pPr>
          </a:lstStyle>
          <a:p>
            <a:r>
              <a:rPr lang="en-US"/>
              <a:t>Click to edit Master title style</a:t>
            </a:r>
          </a:p>
        </p:txBody>
      </p:sp>
      <p:sp>
        <p:nvSpPr>
          <p:cNvPr id="3" name="Text Placeholder 2">
            <a:extLst>
              <a:ext uri="{FF2B5EF4-FFF2-40B4-BE49-F238E27FC236}">
                <a16:creationId xmlns:a16="http://schemas.microsoft.com/office/drawing/2014/main" id="{5C94EF6F-6CDF-B44F-B542-2FEA59F6ADF7}"/>
              </a:ext>
            </a:extLst>
          </p:cNvPr>
          <p:cNvSpPr>
            <a:spLocks noGrp="1"/>
          </p:cNvSpPr>
          <p:nvPr>
            <p:ph type="body" idx="1"/>
          </p:nvPr>
        </p:nvSpPr>
        <p:spPr>
          <a:xfrm>
            <a:off x="1247775" y="6884195"/>
            <a:ext cx="15773400" cy="2250281"/>
          </a:xfrm>
        </p:spPr>
        <p:txBody>
          <a:bodyPr/>
          <a:lstStyle>
            <a:lvl1pPr marL="0" indent="0">
              <a:lnSpc>
                <a:spcPct val="100000"/>
              </a:lnSpc>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1521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307A-84B2-5E4E-ABD7-4AB4CC8F6138}"/>
              </a:ext>
            </a:extLst>
          </p:cNvPr>
          <p:cNvSpPr>
            <a:spLocks noGrp="1"/>
          </p:cNvSpPr>
          <p:nvPr>
            <p:ph type="title"/>
          </p:nvPr>
        </p:nvSpPr>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678763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02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lCanWhite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1205-B22A-163C-DEF7-F789642D2E67}"/>
              </a:ext>
            </a:extLst>
          </p:cNvPr>
          <p:cNvSpPr>
            <a:spLocks noGrp="1"/>
          </p:cNvSpPr>
          <p:nvPr>
            <p:ph type="title"/>
          </p:nvPr>
        </p:nvSpPr>
        <p:spPr>
          <a:xfrm>
            <a:off x="1085850" y="775664"/>
            <a:ext cx="10344150" cy="1143000"/>
          </a:xfrm>
        </p:spPr>
        <p:txBody>
          <a:bodyPr>
            <a:normAutofit/>
          </a:bodyPr>
          <a:lstStyle>
            <a:lvl1pPr algn="l">
              <a:defRPr sz="48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14BAB8C5-2B7B-3E3A-2533-D9153795EFEF}"/>
              </a:ext>
            </a:extLst>
          </p:cNvPr>
          <p:cNvSpPr>
            <a:spLocks noGrp="1"/>
          </p:cNvSpPr>
          <p:nvPr>
            <p:ph type="dt" sz="half" idx="10"/>
          </p:nvPr>
        </p:nvSpPr>
        <p:spPr>
          <a:xfrm>
            <a:off x="360000" y="9720000"/>
            <a:ext cx="955453" cy="365125"/>
          </a:xfrm>
        </p:spPr>
        <p:txBody>
          <a:bodyPr/>
          <a:lstStyle/>
          <a:p>
            <a:fld id="{8AD50735-5101-4065-89C1-E26A1A72E0A7}" type="datetime1">
              <a:rPr lang="en-US" smtClean="0"/>
              <a:t>12/6/2025</a:t>
            </a:fld>
            <a:endParaRPr lang="en-US"/>
          </a:p>
        </p:txBody>
      </p:sp>
      <p:sp>
        <p:nvSpPr>
          <p:cNvPr id="4" name="Footer Placeholder 3">
            <a:extLst>
              <a:ext uri="{FF2B5EF4-FFF2-40B4-BE49-F238E27FC236}">
                <a16:creationId xmlns:a16="http://schemas.microsoft.com/office/drawing/2014/main" id="{94E2ED75-C68C-A3DE-76BB-55854A265C3B}"/>
              </a:ext>
            </a:extLst>
          </p:cNvPr>
          <p:cNvSpPr>
            <a:spLocks noGrp="1"/>
          </p:cNvSpPr>
          <p:nvPr>
            <p:ph type="ftr" sz="quarter" idx="11"/>
          </p:nvPr>
        </p:nvSpPr>
        <p:spPr>
          <a:xfrm>
            <a:off x="1440000" y="9720000"/>
            <a:ext cx="4399326" cy="365125"/>
          </a:xfrm>
        </p:spPr>
        <p:txBody>
          <a:bodyPr/>
          <a:lstStyle>
            <a:lvl1pPr algn="l">
              <a:defRPr/>
            </a:lvl1pPr>
          </a:lstStyle>
          <a:p>
            <a:r>
              <a:rPr lang="es-ES"/>
              <a:t>© Volunteer Canada | volunteer.ca | info@volunteer.ca</a:t>
            </a:r>
            <a:endParaRPr lang="en-US"/>
          </a:p>
        </p:txBody>
      </p:sp>
      <p:sp>
        <p:nvSpPr>
          <p:cNvPr id="5" name="Slide Number Placeholder 4">
            <a:extLst>
              <a:ext uri="{FF2B5EF4-FFF2-40B4-BE49-F238E27FC236}">
                <a16:creationId xmlns:a16="http://schemas.microsoft.com/office/drawing/2014/main" id="{B78395CB-AB65-89FA-12D6-0054C47EF1FD}"/>
              </a:ext>
            </a:extLst>
          </p:cNvPr>
          <p:cNvSpPr>
            <a:spLocks noGrp="1"/>
          </p:cNvSpPr>
          <p:nvPr>
            <p:ph type="sldNum" sz="quarter" idx="12"/>
          </p:nvPr>
        </p:nvSpPr>
        <p:spPr>
          <a:xfrm>
            <a:off x="15840000" y="9720000"/>
            <a:ext cx="2133600" cy="365125"/>
          </a:xfrm>
        </p:spPr>
        <p:txBody>
          <a:bodyPr/>
          <a:lstStyle/>
          <a:p>
            <a:fld id="{B6F15528-21DE-4FAA-801E-634DDDAF4B2B}" type="slidenum">
              <a:rPr lang="en-US" smtClean="0"/>
              <a:pPr/>
              <a:t>‹#›</a:t>
            </a:fld>
            <a:endParaRPr lang="en-US"/>
          </a:p>
        </p:txBody>
      </p:sp>
      <p:grpSp>
        <p:nvGrpSpPr>
          <p:cNvPr id="6" name="Group 16">
            <a:extLst>
              <a:ext uri="{FF2B5EF4-FFF2-40B4-BE49-F238E27FC236}">
                <a16:creationId xmlns:a16="http://schemas.microsoft.com/office/drawing/2014/main" id="{5F772265-308B-0001-8F38-5CB9E6463F88}"/>
              </a:ext>
            </a:extLst>
          </p:cNvPr>
          <p:cNvGrpSpPr/>
          <p:nvPr userDrawn="1"/>
        </p:nvGrpSpPr>
        <p:grpSpPr>
          <a:xfrm rot="-10800000">
            <a:off x="14447117" y="-331087"/>
            <a:ext cx="7681766" cy="3540443"/>
            <a:chOff x="0" y="0"/>
            <a:chExt cx="406400" cy="187305"/>
          </a:xfrm>
        </p:grpSpPr>
        <p:sp>
          <p:nvSpPr>
            <p:cNvPr id="7" name="Freeform 17">
              <a:extLst>
                <a:ext uri="{FF2B5EF4-FFF2-40B4-BE49-F238E27FC236}">
                  <a16:creationId xmlns:a16="http://schemas.microsoft.com/office/drawing/2014/main" id="{DF039045-02E9-F7D0-D7AC-A499D74A7467}"/>
                </a:ext>
              </a:extLst>
            </p:cNvPr>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E8223B">
                <a:alpha val="80000"/>
              </a:srgbClr>
            </a:solidFill>
          </p:spPr>
        </p:sp>
        <p:sp>
          <p:nvSpPr>
            <p:cNvPr id="8" name="TextBox 18">
              <a:extLst>
                <a:ext uri="{FF2B5EF4-FFF2-40B4-BE49-F238E27FC236}">
                  <a16:creationId xmlns:a16="http://schemas.microsoft.com/office/drawing/2014/main" id="{0F01A3C8-A30F-88A7-D9DC-CF5F9FFA2654}"/>
                </a:ext>
              </a:extLst>
            </p:cNvPr>
            <p:cNvSpPr txBox="1"/>
            <p:nvPr/>
          </p:nvSpPr>
          <p:spPr>
            <a:xfrm>
              <a:off x="127000" y="-66675"/>
              <a:ext cx="558800" cy="676275"/>
            </a:xfrm>
            <a:prstGeom prst="rect">
              <a:avLst/>
            </a:prstGeom>
          </p:spPr>
          <p:txBody>
            <a:bodyPr lIns="50800" tIns="50800" rIns="50800" bIns="50800" rtlCol="0" anchor="ctr"/>
            <a:lstStyle/>
            <a:p>
              <a:pPr algn="ctr">
                <a:lnSpc>
                  <a:spcPts val="2100"/>
                </a:lnSpc>
              </a:pPr>
              <a:endParaRPr/>
            </a:p>
          </p:txBody>
        </p:sp>
      </p:grpSp>
      <p:pic>
        <p:nvPicPr>
          <p:cNvPr id="9" name="Picture 19">
            <a:extLst>
              <a:ext uri="{FF2B5EF4-FFF2-40B4-BE49-F238E27FC236}">
                <a16:creationId xmlns:a16="http://schemas.microsoft.com/office/drawing/2014/main" id="{CA4E8B06-64CC-7063-0D2E-EF9C01DE2994}"/>
              </a:ext>
            </a:extLst>
          </p:cNvPr>
          <p:cNvPicPr>
            <a:picLocks noChangeAspect="1"/>
          </p:cNvPicPr>
          <p:nvPr userDrawn="1"/>
        </p:nvPicPr>
        <p:blipFill>
          <a:blip r:embed="rId2"/>
          <a:srcRect/>
          <a:stretch>
            <a:fillRect/>
          </a:stretch>
        </p:blipFill>
        <p:spPr>
          <a:xfrm>
            <a:off x="15991974" y="201875"/>
            <a:ext cx="1981626" cy="693569"/>
          </a:xfrm>
          <a:prstGeom prst="rect">
            <a:avLst/>
          </a:prstGeom>
        </p:spPr>
      </p:pic>
    </p:spTree>
    <p:extLst>
      <p:ext uri="{BB962C8B-B14F-4D97-AF65-F5344CB8AC3E}">
        <p14:creationId xmlns:p14="http://schemas.microsoft.com/office/powerpoint/2010/main" val="366971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6D26-2B6B-4397-A383-303212C3A8A2}"/>
              </a:ext>
            </a:extLst>
          </p:cNvPr>
          <p:cNvSpPr>
            <a:spLocks noGrp="1"/>
          </p:cNvSpPr>
          <p:nvPr>
            <p:ph type="title" hasCustomPrompt="1"/>
          </p:nvPr>
        </p:nvSpPr>
        <p:spPr/>
        <p:txBody>
          <a:bodyPr/>
          <a:lstStyle>
            <a:lvl1pPr>
              <a:defRPr/>
            </a:lvl1pPr>
          </a:lstStyle>
          <a:p>
            <a:r>
              <a:rPr lang="en-US"/>
              <a:t>HEADING 1</a:t>
            </a:r>
            <a:endParaRPr lang="en-CA"/>
          </a:p>
        </p:txBody>
      </p:sp>
      <p:sp>
        <p:nvSpPr>
          <p:cNvPr id="3" name="Slide Number Placeholder 2">
            <a:extLst>
              <a:ext uri="{FF2B5EF4-FFF2-40B4-BE49-F238E27FC236}">
                <a16:creationId xmlns:a16="http://schemas.microsoft.com/office/drawing/2014/main" id="{B3E099E4-150D-4512-A30D-2F714BE3508A}"/>
              </a:ext>
            </a:extLst>
          </p:cNvPr>
          <p:cNvSpPr>
            <a:spLocks noGrp="1"/>
          </p:cNvSpPr>
          <p:nvPr>
            <p:ph type="sldNum" sz="quarter" idx="10"/>
          </p:nvPr>
        </p:nvSpPr>
        <p:spPr/>
        <p:txBody>
          <a:bodyPr/>
          <a:lstStyle/>
          <a:p>
            <a:fld id="{B8A13224-1F83-1A4B-85D7-6801F744305D}" type="slidenum">
              <a:rPr lang="en-US" smtClean="0"/>
              <a:pPr/>
              <a:t>‹#›</a:t>
            </a:fld>
            <a:endParaRPr lang="en-US"/>
          </a:p>
        </p:txBody>
      </p:sp>
      <p:sp>
        <p:nvSpPr>
          <p:cNvPr id="5" name="Content Placeholder 4">
            <a:extLst>
              <a:ext uri="{FF2B5EF4-FFF2-40B4-BE49-F238E27FC236}">
                <a16:creationId xmlns:a16="http://schemas.microsoft.com/office/drawing/2014/main" id="{62009288-7973-45F3-AAD6-B05C82219BEF}"/>
              </a:ext>
            </a:extLst>
          </p:cNvPr>
          <p:cNvSpPr>
            <a:spLocks noGrp="1"/>
          </p:cNvSpPr>
          <p:nvPr>
            <p:ph sz="quarter" idx="11"/>
          </p:nvPr>
        </p:nvSpPr>
        <p:spPr>
          <a:xfrm>
            <a:off x="1143000" y="2909889"/>
            <a:ext cx="15773400" cy="6372225"/>
          </a:xfrm>
        </p:spPr>
        <p:txBody>
          <a:bodyPr/>
          <a:lstStyle>
            <a:lvl2pPr marL="1028751" indent="-342917">
              <a:buFont typeface="Courier New" panose="02070309020205020404" pitchFamily="49" charset="0"/>
              <a:buChar char="o"/>
              <a:defRPr sz="280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59414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2C2A8BC-163E-15BB-3BA8-37C0B2F346A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3083" t="22642" r="49779" b="23083"/>
          <a:stretch/>
        </p:blipFill>
        <p:spPr>
          <a:xfrm>
            <a:off x="12899573" y="-293913"/>
            <a:ext cx="5388429" cy="10776857"/>
          </a:xfrm>
          <a:prstGeom prst="rect">
            <a:avLst/>
          </a:prstGeom>
        </p:spPr>
      </p:pic>
      <p:sp>
        <p:nvSpPr>
          <p:cNvPr id="3" name="Content Placeholder 2">
            <a:extLst>
              <a:ext uri="{FF2B5EF4-FFF2-40B4-BE49-F238E27FC236}">
                <a16:creationId xmlns:a16="http://schemas.microsoft.com/office/drawing/2014/main" id="{5A9DAB5D-1741-1EF6-81A0-38EB9161AC2E}"/>
              </a:ext>
            </a:extLst>
          </p:cNvPr>
          <p:cNvSpPr>
            <a:spLocks noGrp="1"/>
          </p:cNvSpPr>
          <p:nvPr>
            <p:ph idx="1"/>
          </p:nvPr>
        </p:nvSpPr>
        <p:spPr/>
        <p:txBody>
          <a:bodyPr/>
          <a:lstStyle/>
          <a:p>
            <a:pPr lvl="0"/>
            <a:r>
              <a:rPr lang="en-US"/>
              <a:t>Click to edit Master text styles</a:t>
            </a:r>
          </a:p>
        </p:txBody>
      </p:sp>
      <p:pic>
        <p:nvPicPr>
          <p:cNvPr id="7" name="Picture 6" descr="A red circle with black background&#10;&#10;Description automatically generated">
            <a:extLst>
              <a:ext uri="{FF2B5EF4-FFF2-40B4-BE49-F238E27FC236}">
                <a16:creationId xmlns:a16="http://schemas.microsoft.com/office/drawing/2014/main" id="{2C2D5DD5-68A2-08DD-3B33-6475863262C4}"/>
              </a:ext>
            </a:extLst>
          </p:cNvPr>
          <p:cNvPicPr>
            <a:picLocks noChangeAspect="1"/>
          </p:cNvPicPr>
          <p:nvPr userDrawn="1"/>
        </p:nvPicPr>
        <p:blipFill>
          <a:blip r:embed="rId4"/>
          <a:stretch>
            <a:fillRect/>
          </a:stretch>
        </p:blipFill>
        <p:spPr>
          <a:xfrm>
            <a:off x="1" y="2"/>
            <a:ext cx="4298588" cy="2200274"/>
          </a:xfrm>
          <a:prstGeom prst="rect">
            <a:avLst/>
          </a:prstGeom>
        </p:spPr>
      </p:pic>
    </p:spTree>
    <p:extLst>
      <p:ext uri="{BB962C8B-B14F-4D97-AF65-F5344CB8AC3E}">
        <p14:creationId xmlns:p14="http://schemas.microsoft.com/office/powerpoint/2010/main" val="3909865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CDA29-D426-8DC8-BF16-0878BF745D72}"/>
              </a:ext>
            </a:extLst>
          </p:cNvPr>
          <p:cNvSpPr>
            <a:spLocks noGrp="1"/>
          </p:cNvSpPr>
          <p:nvPr>
            <p:ph type="dt" sz="half" idx="10"/>
          </p:nvPr>
        </p:nvSpPr>
        <p:spPr/>
        <p:txBody>
          <a:bodyPr/>
          <a:lstStyle/>
          <a:p>
            <a:fld id="{93B8B43A-D1CA-B747-916A-DD3B74C3EF0E}" type="datetimeFigureOut">
              <a:rPr lang="en-US" smtClean="0"/>
              <a:t>12/6/2025</a:t>
            </a:fld>
            <a:endParaRPr lang="en-US"/>
          </a:p>
        </p:txBody>
      </p:sp>
      <p:sp>
        <p:nvSpPr>
          <p:cNvPr id="3" name="Footer Placeholder 2">
            <a:extLst>
              <a:ext uri="{FF2B5EF4-FFF2-40B4-BE49-F238E27FC236}">
                <a16:creationId xmlns:a16="http://schemas.microsoft.com/office/drawing/2014/main" id="{7D4F6A0D-4DD1-E358-05FB-36BE2BB98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DCD6F2-A831-F7F7-3A07-4FFF8A591078}"/>
              </a:ext>
            </a:extLst>
          </p:cNvPr>
          <p:cNvSpPr>
            <a:spLocks noGrp="1"/>
          </p:cNvSpPr>
          <p:nvPr>
            <p:ph type="sldNum" sz="quarter" idx="12"/>
          </p:nvPr>
        </p:nvSpPr>
        <p:spPr/>
        <p:txBody>
          <a:bodyPr/>
          <a:lstStyle/>
          <a:p>
            <a:fld id="{FD98DB5F-8B7F-6944-A3EA-BF4228628BC7}" type="slidenum">
              <a:rPr lang="en-US" smtClean="0"/>
              <a:t>‹#›</a:t>
            </a:fld>
            <a:endParaRPr lang="en-US"/>
          </a:p>
        </p:txBody>
      </p:sp>
    </p:spTree>
    <p:extLst>
      <p:ext uri="{BB962C8B-B14F-4D97-AF65-F5344CB8AC3E}">
        <p14:creationId xmlns:p14="http://schemas.microsoft.com/office/powerpoint/2010/main" val="3706145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D3A9-0869-EC19-C456-BA831D738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DAB5D-1741-1EF6-81A0-38EB9161A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ED4AD-5FEB-F608-9DDD-606C70BD39A8}"/>
              </a:ext>
            </a:extLst>
          </p:cNvPr>
          <p:cNvSpPr>
            <a:spLocks noGrp="1"/>
          </p:cNvSpPr>
          <p:nvPr>
            <p:ph type="dt" sz="half" idx="10"/>
          </p:nvPr>
        </p:nvSpPr>
        <p:spPr/>
        <p:txBody>
          <a:bodyPr/>
          <a:lstStyle/>
          <a:p>
            <a:fld id="{93B8B43A-D1CA-B747-916A-DD3B74C3EF0E}" type="datetimeFigureOut">
              <a:rPr lang="en-US" smtClean="0"/>
              <a:t>12/6/2025</a:t>
            </a:fld>
            <a:endParaRPr lang="en-US"/>
          </a:p>
        </p:txBody>
      </p:sp>
      <p:sp>
        <p:nvSpPr>
          <p:cNvPr id="5" name="Footer Placeholder 4">
            <a:extLst>
              <a:ext uri="{FF2B5EF4-FFF2-40B4-BE49-F238E27FC236}">
                <a16:creationId xmlns:a16="http://schemas.microsoft.com/office/drawing/2014/main" id="{D389B06C-9EDA-3B7B-9CB7-68234FC3C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BD05D-DB8F-5A7C-8456-0A3E7E9AB8F4}"/>
              </a:ext>
            </a:extLst>
          </p:cNvPr>
          <p:cNvSpPr>
            <a:spLocks noGrp="1"/>
          </p:cNvSpPr>
          <p:nvPr>
            <p:ph type="sldNum" sz="quarter" idx="12"/>
          </p:nvPr>
        </p:nvSpPr>
        <p:spPr/>
        <p:txBody>
          <a:bodyPr/>
          <a:lstStyle/>
          <a:p>
            <a:fld id="{FD98DB5F-8B7F-6944-A3EA-BF4228628BC7}" type="slidenum">
              <a:rPr lang="en-US" smtClean="0"/>
              <a:t>‹#›</a:t>
            </a:fld>
            <a:endParaRPr lang="en-US"/>
          </a:p>
        </p:txBody>
      </p:sp>
    </p:spTree>
    <p:extLst>
      <p:ext uri="{BB962C8B-B14F-4D97-AF65-F5344CB8AC3E}">
        <p14:creationId xmlns:p14="http://schemas.microsoft.com/office/powerpoint/2010/main" val="37654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A896-968F-4BBC-9090-1C5934FDB7AE}"/>
              </a:ext>
            </a:extLst>
          </p:cNvPr>
          <p:cNvSpPr>
            <a:spLocks noGrp="1"/>
          </p:cNvSpPr>
          <p:nvPr>
            <p:ph type="title"/>
          </p:nvPr>
        </p:nvSpPr>
        <p:spPr>
          <a:xfrm>
            <a:off x="1257300" y="547688"/>
            <a:ext cx="8743950" cy="1988345"/>
          </a:xfr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514CF6A-2742-03D9-6687-61C005314B93}"/>
              </a:ext>
            </a:extLst>
          </p:cNvPr>
          <p:cNvSpPr>
            <a:spLocks noGrp="1"/>
          </p:cNvSpPr>
          <p:nvPr>
            <p:ph type="dt" sz="half" idx="10"/>
          </p:nvPr>
        </p:nvSpPr>
        <p:spPr/>
        <p:txBody>
          <a:bodyPr/>
          <a:lstStyle/>
          <a:p>
            <a:fld id="{93B8B43A-D1CA-B747-916A-DD3B74C3EF0E}" type="datetimeFigureOut">
              <a:rPr lang="en-US" smtClean="0"/>
              <a:pPr/>
              <a:t>12/6/2025</a:t>
            </a:fld>
            <a:endParaRPr lang="en-US"/>
          </a:p>
        </p:txBody>
      </p:sp>
      <p:sp>
        <p:nvSpPr>
          <p:cNvPr id="4" name="Footer Placeholder 3">
            <a:extLst>
              <a:ext uri="{FF2B5EF4-FFF2-40B4-BE49-F238E27FC236}">
                <a16:creationId xmlns:a16="http://schemas.microsoft.com/office/drawing/2014/main" id="{919FAA6C-0174-67CD-205F-1D380E97EA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A76EAD-0993-BD68-1D5F-6393E50854C5}"/>
              </a:ext>
            </a:extLst>
          </p:cNvPr>
          <p:cNvSpPr>
            <a:spLocks noGrp="1"/>
          </p:cNvSpPr>
          <p:nvPr>
            <p:ph type="sldNum" sz="quarter" idx="12"/>
          </p:nvPr>
        </p:nvSpPr>
        <p:spPr/>
        <p:txBody>
          <a:bodyPr/>
          <a:lstStyle/>
          <a:p>
            <a:fld id="{FD98DB5F-8B7F-6944-A3EA-BF4228628BC7}" type="slidenum">
              <a:rPr lang="en-US" smtClean="0"/>
              <a:pPr/>
              <a:t>‹#›</a:t>
            </a:fld>
            <a:endParaRPr lang="en-US"/>
          </a:p>
        </p:txBody>
      </p:sp>
      <p:sp>
        <p:nvSpPr>
          <p:cNvPr id="6" name="Picture Placeholder 3">
            <a:extLst>
              <a:ext uri="{FF2B5EF4-FFF2-40B4-BE49-F238E27FC236}">
                <a16:creationId xmlns:a16="http://schemas.microsoft.com/office/drawing/2014/main" id="{BD1878CE-0DBB-6213-C154-9383EF4998FC}"/>
              </a:ext>
            </a:extLst>
          </p:cNvPr>
          <p:cNvSpPr>
            <a:spLocks noGrp="1"/>
          </p:cNvSpPr>
          <p:nvPr>
            <p:ph type="pic" sz="quarter" idx="13"/>
          </p:nvPr>
        </p:nvSpPr>
        <p:spPr>
          <a:xfrm>
            <a:off x="10658475" y="0"/>
            <a:ext cx="7629525" cy="7115175"/>
          </a:xfrm>
          <a:custGeom>
            <a:avLst/>
            <a:gdLst>
              <a:gd name="connsiteX0" fmla="*/ 360970 w 5086350"/>
              <a:gd name="connsiteY0" fmla="*/ 0 h 4743450"/>
              <a:gd name="connsiteX1" fmla="*/ 5086350 w 5086350"/>
              <a:gd name="connsiteY1" fmla="*/ 0 h 4743450"/>
              <a:gd name="connsiteX2" fmla="*/ 5086350 w 5086350"/>
              <a:gd name="connsiteY2" fmla="*/ 4181524 h 4743450"/>
              <a:gd name="connsiteX3" fmla="*/ 5078877 w 5086350"/>
              <a:gd name="connsiteY3" fmla="*/ 4187112 h 4743450"/>
              <a:gd name="connsiteX4" fmla="*/ 3257550 w 5086350"/>
              <a:gd name="connsiteY4" fmla="*/ 4743450 h 4743450"/>
              <a:gd name="connsiteX5" fmla="*/ 0 w 5086350"/>
              <a:gd name="connsiteY5" fmla="*/ 1485900 h 4743450"/>
              <a:gd name="connsiteX6" fmla="*/ 255995 w 5086350"/>
              <a:gd name="connsiteY6" fmla="*/ 217915 h 47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6350" h="4743450">
                <a:moveTo>
                  <a:pt x="360970" y="0"/>
                </a:moveTo>
                <a:lnTo>
                  <a:pt x="5086350" y="0"/>
                </a:lnTo>
                <a:lnTo>
                  <a:pt x="5086350" y="4181524"/>
                </a:lnTo>
                <a:lnTo>
                  <a:pt x="5078877" y="4187112"/>
                </a:lnTo>
                <a:cubicBezTo>
                  <a:pt x="4558969" y="4538355"/>
                  <a:pt x="3932211" y="4743450"/>
                  <a:pt x="3257550" y="4743450"/>
                </a:cubicBezTo>
                <a:cubicBezTo>
                  <a:pt x="1458455" y="4743450"/>
                  <a:pt x="0" y="3284995"/>
                  <a:pt x="0" y="1485900"/>
                </a:cubicBezTo>
                <a:cubicBezTo>
                  <a:pt x="0" y="1036126"/>
                  <a:pt x="91154" y="607643"/>
                  <a:pt x="255995" y="217915"/>
                </a:cubicBezTo>
                <a:close/>
              </a:path>
            </a:pathLst>
          </a:custGeom>
        </p:spPr>
        <p:txBody>
          <a:bodyPr wrap="square">
            <a:noAutofit/>
          </a:bodyPr>
          <a:lstStyle/>
          <a:p>
            <a:endParaRPr lang="en-PK"/>
          </a:p>
        </p:txBody>
      </p:sp>
    </p:spTree>
    <p:extLst>
      <p:ext uri="{BB962C8B-B14F-4D97-AF65-F5344CB8AC3E}">
        <p14:creationId xmlns:p14="http://schemas.microsoft.com/office/powerpoint/2010/main" val="233445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C7C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C5B9-C95B-C089-5543-B273FF166EA2}"/>
              </a:ext>
            </a:extLst>
          </p:cNvPr>
          <p:cNvSpPr>
            <a:spLocks noGrp="1"/>
          </p:cNvSpPr>
          <p:nvPr>
            <p:ph type="ctrTitle"/>
          </p:nvPr>
        </p:nvSpPr>
        <p:spPr>
          <a:xfrm>
            <a:off x="691979" y="1683545"/>
            <a:ext cx="11392929" cy="3581400"/>
          </a:xfrm>
        </p:spPr>
        <p:txBody>
          <a:bodyPr anchor="b"/>
          <a:lstStyle>
            <a:lvl1pPr algn="l">
              <a:defRPr sz="9000"/>
            </a:lvl1pPr>
          </a:lstStyle>
          <a:p>
            <a:r>
              <a:rPr lang="en-US"/>
              <a:t>Click to edit Master title style</a:t>
            </a:r>
          </a:p>
        </p:txBody>
      </p:sp>
      <p:sp>
        <p:nvSpPr>
          <p:cNvPr id="3" name="Subtitle 2">
            <a:extLst>
              <a:ext uri="{FF2B5EF4-FFF2-40B4-BE49-F238E27FC236}">
                <a16:creationId xmlns:a16="http://schemas.microsoft.com/office/drawing/2014/main" id="{FB7F4B92-8F47-9E4A-FB6B-BC37C4B201B8}"/>
              </a:ext>
            </a:extLst>
          </p:cNvPr>
          <p:cNvSpPr>
            <a:spLocks noGrp="1"/>
          </p:cNvSpPr>
          <p:nvPr>
            <p:ph type="subTitle" idx="1"/>
          </p:nvPr>
        </p:nvSpPr>
        <p:spPr>
          <a:xfrm>
            <a:off x="691979" y="5403057"/>
            <a:ext cx="11392929" cy="2483643"/>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7BC30CE-569C-9059-42AC-D3DE1A1B17F2}"/>
              </a:ext>
            </a:extLst>
          </p:cNvPr>
          <p:cNvPicPr>
            <a:picLocks noChangeAspect="1"/>
          </p:cNvPicPr>
          <p:nvPr userDrawn="1"/>
        </p:nvPicPr>
        <p:blipFill>
          <a:blip r:embed="rId2">
            <a:alphaModFix amt="10000"/>
          </a:blip>
          <a:stretch>
            <a:fillRect/>
          </a:stretch>
        </p:blipFill>
        <p:spPr>
          <a:xfrm>
            <a:off x="13144500" y="0"/>
            <a:ext cx="10287000" cy="10287000"/>
          </a:xfrm>
          <a:prstGeom prst="rect">
            <a:avLst/>
          </a:prstGeom>
        </p:spPr>
      </p:pic>
    </p:spTree>
    <p:extLst>
      <p:ext uri="{BB962C8B-B14F-4D97-AF65-F5344CB8AC3E}">
        <p14:creationId xmlns:p14="http://schemas.microsoft.com/office/powerpoint/2010/main" val="288648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D1C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C5B9-C95B-C089-5543-B273FF166EA2}"/>
              </a:ext>
            </a:extLst>
          </p:cNvPr>
          <p:cNvSpPr>
            <a:spLocks noGrp="1"/>
          </p:cNvSpPr>
          <p:nvPr>
            <p:ph type="ctrTitle"/>
          </p:nvPr>
        </p:nvSpPr>
        <p:spPr>
          <a:xfrm>
            <a:off x="691979" y="1683545"/>
            <a:ext cx="11392929" cy="3581400"/>
          </a:xfrm>
        </p:spPr>
        <p:txBody>
          <a:bodyPr anchor="b"/>
          <a:lstStyle>
            <a:lvl1pPr algn="l">
              <a:defRPr sz="9000"/>
            </a:lvl1pPr>
          </a:lstStyle>
          <a:p>
            <a:r>
              <a:rPr lang="en-US"/>
              <a:t>Click to edit Master title style</a:t>
            </a:r>
          </a:p>
        </p:txBody>
      </p:sp>
      <p:sp>
        <p:nvSpPr>
          <p:cNvPr id="3" name="Subtitle 2">
            <a:extLst>
              <a:ext uri="{FF2B5EF4-FFF2-40B4-BE49-F238E27FC236}">
                <a16:creationId xmlns:a16="http://schemas.microsoft.com/office/drawing/2014/main" id="{FB7F4B92-8F47-9E4A-FB6B-BC37C4B201B8}"/>
              </a:ext>
            </a:extLst>
          </p:cNvPr>
          <p:cNvSpPr>
            <a:spLocks noGrp="1"/>
          </p:cNvSpPr>
          <p:nvPr>
            <p:ph type="subTitle" idx="1"/>
          </p:nvPr>
        </p:nvSpPr>
        <p:spPr>
          <a:xfrm>
            <a:off x="691979" y="5403057"/>
            <a:ext cx="11392929" cy="2483643"/>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FCBC91CA-55CE-A8F2-6BEF-C5971E7C50A8}"/>
              </a:ext>
            </a:extLst>
          </p:cNvPr>
          <p:cNvPicPr>
            <a:picLocks noChangeAspect="1"/>
          </p:cNvPicPr>
          <p:nvPr userDrawn="1"/>
        </p:nvPicPr>
        <p:blipFill>
          <a:blip r:embed="rId2">
            <a:alphaModFix amt="10000"/>
          </a:blip>
          <a:stretch>
            <a:fillRect/>
          </a:stretch>
        </p:blipFill>
        <p:spPr>
          <a:xfrm>
            <a:off x="13144500" y="0"/>
            <a:ext cx="10287000" cy="10287000"/>
          </a:xfrm>
          <a:prstGeom prst="rect">
            <a:avLst/>
          </a:prstGeom>
        </p:spPr>
      </p:pic>
    </p:spTree>
    <p:extLst>
      <p:ext uri="{BB962C8B-B14F-4D97-AF65-F5344CB8AC3E}">
        <p14:creationId xmlns:p14="http://schemas.microsoft.com/office/powerpoint/2010/main" val="373864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Tampungan Gambar 5">
            <a:extLst>
              <a:ext uri="{FF2B5EF4-FFF2-40B4-BE49-F238E27FC236}">
                <a16:creationId xmlns:a16="http://schemas.microsoft.com/office/drawing/2014/main" id="{1FC18A58-7D80-1AE5-F90D-2457B364A1F6}"/>
              </a:ext>
            </a:extLst>
          </p:cNvPr>
          <p:cNvSpPr>
            <a:spLocks noGrp="1"/>
          </p:cNvSpPr>
          <p:nvPr>
            <p:ph type="pic" sz="quarter" idx="10"/>
          </p:nvPr>
        </p:nvSpPr>
        <p:spPr>
          <a:xfrm>
            <a:off x="9177495" y="0"/>
            <a:ext cx="9110505" cy="10287000"/>
          </a:xfrm>
          <a:custGeom>
            <a:avLst/>
            <a:gdLst>
              <a:gd name="connsiteX0" fmla="*/ 1012069 w 6073670"/>
              <a:gd name="connsiteY0" fmla="*/ 0 h 6858000"/>
              <a:gd name="connsiteX1" fmla="*/ 6073670 w 6073670"/>
              <a:gd name="connsiteY1" fmla="*/ 0 h 6858000"/>
              <a:gd name="connsiteX2" fmla="*/ 6073670 w 6073670"/>
              <a:gd name="connsiteY2" fmla="*/ 6858000 h 6858000"/>
              <a:gd name="connsiteX3" fmla="*/ 1012069 w 6073670"/>
              <a:gd name="connsiteY3" fmla="*/ 6858000 h 6858000"/>
              <a:gd name="connsiteX4" fmla="*/ 915159 w 6073670"/>
              <a:gd name="connsiteY4" fmla="*/ 6706835 h 6858000"/>
              <a:gd name="connsiteX5" fmla="*/ 0 w 6073670"/>
              <a:gd name="connsiteY5" fmla="*/ 3429000 h 6858000"/>
              <a:gd name="connsiteX6" fmla="*/ 915159 w 6073670"/>
              <a:gd name="connsiteY6" fmla="*/ 1511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3670" h="6858000">
                <a:moveTo>
                  <a:pt x="1012069" y="0"/>
                </a:moveTo>
                <a:lnTo>
                  <a:pt x="6073670" y="0"/>
                </a:lnTo>
                <a:lnTo>
                  <a:pt x="6073670" y="6858000"/>
                </a:lnTo>
                <a:lnTo>
                  <a:pt x="1012069" y="6858000"/>
                </a:lnTo>
                <a:lnTo>
                  <a:pt x="915159" y="6706835"/>
                </a:lnTo>
                <a:cubicBezTo>
                  <a:pt x="334423" y="5751070"/>
                  <a:pt x="0" y="4629090"/>
                  <a:pt x="0" y="3429000"/>
                </a:cubicBezTo>
                <a:cubicBezTo>
                  <a:pt x="0" y="2228911"/>
                  <a:pt x="334423" y="1106930"/>
                  <a:pt x="915159" y="151165"/>
                </a:cubicBezTo>
                <a:close/>
              </a:path>
            </a:pathLst>
          </a:custGeom>
          <a:pattFill prst="pct5">
            <a:fgClr>
              <a:schemeClr val="accent1"/>
            </a:fgClr>
            <a:bgClr>
              <a:schemeClr val="bg1"/>
            </a:bgClr>
          </a:pattFill>
        </p:spPr>
        <p:txBody>
          <a:bodyPr wrap="square">
            <a:noAutofit/>
          </a:bodyPr>
          <a:lstStyle>
            <a:lvl1pPr>
              <a:defRPr sz="1575"/>
            </a:lvl1pPr>
          </a:lstStyle>
          <a:p>
            <a:endParaRPr lang="en-ID"/>
          </a:p>
        </p:txBody>
      </p:sp>
    </p:spTree>
    <p:extLst>
      <p:ext uri="{BB962C8B-B14F-4D97-AF65-F5344CB8AC3E}">
        <p14:creationId xmlns:p14="http://schemas.microsoft.com/office/powerpoint/2010/main" val="327027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2E683863-C216-E461-B2E4-8B61C5C7FA36}"/>
              </a:ext>
            </a:extLst>
          </p:cNvPr>
          <p:cNvSpPr/>
          <p:nvPr userDrawn="1"/>
        </p:nvSpPr>
        <p:spPr>
          <a:xfrm rot="5400000">
            <a:off x="-2161740" y="-8659813"/>
            <a:ext cx="20724115" cy="16400632"/>
          </a:xfrm>
          <a:prstGeom prst="triangle">
            <a:avLst/>
          </a:prstGeom>
          <a:solidFill>
            <a:srgbClr val="BA002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6EBFD-C22E-5DE3-E54E-886FC688970A}"/>
              </a:ext>
            </a:extLst>
          </p:cNvPr>
          <p:cNvSpPr>
            <a:spLocks noGrp="1"/>
          </p:cNvSpPr>
          <p:nvPr>
            <p:ph type="title"/>
          </p:nvPr>
        </p:nvSpPr>
        <p:spPr>
          <a:xfrm>
            <a:off x="1295400" y="593726"/>
            <a:ext cx="8229600" cy="5180384"/>
          </a:xfrm>
        </p:spPr>
        <p:txBody>
          <a:bodyPr anchor="t">
            <a:noAutofit/>
          </a:bodyPr>
          <a:lstStyle>
            <a:lvl1pPr algn="l">
              <a:defRPr sz="6600" b="1">
                <a:solidFill>
                  <a:schemeClr val="bg1"/>
                </a:solidFill>
              </a:defRPr>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F49603AF-0AE6-7D3C-5815-D98DA6C90BC8}"/>
              </a:ext>
            </a:extLst>
          </p:cNvPr>
          <p:cNvSpPr>
            <a:spLocks noGrp="1"/>
          </p:cNvSpPr>
          <p:nvPr>
            <p:ph type="dt" sz="half" idx="10"/>
          </p:nvPr>
        </p:nvSpPr>
        <p:spPr>
          <a:xfrm>
            <a:off x="360000" y="9720000"/>
            <a:ext cx="935400" cy="365125"/>
          </a:xfrm>
        </p:spPr>
        <p:txBody>
          <a:bodyPr/>
          <a:lstStyle/>
          <a:p>
            <a:fld id="{5BB75440-EEB6-45A3-A068-42A9ABE66B6F}" type="datetime1">
              <a:rPr lang="en-US" smtClean="0"/>
              <a:t>12/6/2025</a:t>
            </a:fld>
            <a:endParaRPr lang="en-US"/>
          </a:p>
        </p:txBody>
      </p:sp>
      <p:sp>
        <p:nvSpPr>
          <p:cNvPr id="4" name="Footer Placeholder 3">
            <a:extLst>
              <a:ext uri="{FF2B5EF4-FFF2-40B4-BE49-F238E27FC236}">
                <a16:creationId xmlns:a16="http://schemas.microsoft.com/office/drawing/2014/main" id="{6856DDED-3E3D-C43E-85E2-392ACF6A29E4}"/>
              </a:ext>
            </a:extLst>
          </p:cNvPr>
          <p:cNvSpPr>
            <a:spLocks noGrp="1"/>
          </p:cNvSpPr>
          <p:nvPr>
            <p:ph type="ftr" sz="quarter" idx="11"/>
          </p:nvPr>
        </p:nvSpPr>
        <p:spPr>
          <a:xfrm>
            <a:off x="1440000" y="9720000"/>
            <a:ext cx="4076700" cy="365125"/>
          </a:xfrm>
        </p:spPr>
        <p:txBody>
          <a:bodyPr/>
          <a:lstStyle>
            <a:lvl1pPr algn="l">
              <a:defRPr/>
            </a:lvl1pPr>
          </a:lstStyle>
          <a:p>
            <a:r>
              <a:rPr lang="en-US"/>
              <a:t>© Volunteer Canada | volunteer.ca | info@volunteer.ca</a:t>
            </a:r>
          </a:p>
        </p:txBody>
      </p:sp>
      <p:sp>
        <p:nvSpPr>
          <p:cNvPr id="5" name="Slide Number Placeholder 4">
            <a:extLst>
              <a:ext uri="{FF2B5EF4-FFF2-40B4-BE49-F238E27FC236}">
                <a16:creationId xmlns:a16="http://schemas.microsoft.com/office/drawing/2014/main" id="{145EDAA4-C087-1A91-4475-DD605D53A5CF}"/>
              </a:ext>
            </a:extLst>
          </p:cNvPr>
          <p:cNvSpPr>
            <a:spLocks noGrp="1"/>
          </p:cNvSpPr>
          <p:nvPr>
            <p:ph type="sldNum" sz="quarter" idx="12"/>
          </p:nvPr>
        </p:nvSpPr>
        <p:spPr>
          <a:xfrm>
            <a:off x="15840000" y="9720000"/>
            <a:ext cx="2133600" cy="365125"/>
          </a:xfrm>
        </p:spPr>
        <p:txBody>
          <a:bodyPr/>
          <a:lstStyle>
            <a:lvl1pPr>
              <a:defRPr>
                <a:solidFill>
                  <a:srgbClr val="9F9F9F"/>
                </a:solidFill>
              </a:defRPr>
            </a:lvl1pPr>
          </a:lstStyle>
          <a:p>
            <a:fld id="{B6F15528-21DE-4FAA-801E-634DDDAF4B2B}" type="slidenum">
              <a:rPr lang="en-US" smtClean="0"/>
              <a:pPr/>
              <a:t>‹#›</a:t>
            </a:fld>
            <a:endParaRPr lang="en-US"/>
          </a:p>
        </p:txBody>
      </p:sp>
      <p:pic>
        <p:nvPicPr>
          <p:cNvPr id="12" name="Picture 11" descr="A black and red logo&#10;&#10;Description automatically generated">
            <a:extLst>
              <a:ext uri="{FF2B5EF4-FFF2-40B4-BE49-F238E27FC236}">
                <a16:creationId xmlns:a16="http://schemas.microsoft.com/office/drawing/2014/main" id="{599CACB6-6F35-4DF9-5090-C3D47305BF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6423" y="38101"/>
            <a:ext cx="2133600" cy="1111250"/>
          </a:xfrm>
          <a:prstGeom prst="rect">
            <a:avLst/>
          </a:prstGeom>
        </p:spPr>
      </p:pic>
    </p:spTree>
    <p:extLst>
      <p:ext uri="{BB962C8B-B14F-4D97-AF65-F5344CB8AC3E}">
        <p14:creationId xmlns:p14="http://schemas.microsoft.com/office/powerpoint/2010/main" val="380216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0" y="2224150"/>
            <a:ext cx="17394600" cy="1001304"/>
          </a:xfrm>
        </p:spPr>
        <p:txBody>
          <a:bodyPr>
            <a:normAutofit/>
          </a:bodyPr>
          <a:lstStyle>
            <a:lvl1pPr marL="0" indent="0" algn="l">
              <a:buNone/>
              <a:defRPr sz="3600" b="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60000" y="9720000"/>
            <a:ext cx="914400" cy="365125"/>
          </a:xfrm>
        </p:spPr>
        <p:txBody>
          <a:bodyPr/>
          <a:lstStyle/>
          <a:p>
            <a:fld id="{076C0476-F3C1-4A90-BDA8-7C7780052FFE}" type="datetime1">
              <a:rPr lang="en-US" smtClean="0"/>
              <a:t>12/6/2025</a:t>
            </a:fld>
            <a:endParaRPr lang="en-US"/>
          </a:p>
        </p:txBody>
      </p:sp>
      <p:sp>
        <p:nvSpPr>
          <p:cNvPr id="5" name="Footer Placeholder 4"/>
          <p:cNvSpPr>
            <a:spLocks noGrp="1"/>
          </p:cNvSpPr>
          <p:nvPr>
            <p:ph type="ftr" sz="quarter" idx="11"/>
          </p:nvPr>
        </p:nvSpPr>
        <p:spPr>
          <a:xfrm>
            <a:off x="1440000" y="9720000"/>
            <a:ext cx="4058765" cy="365125"/>
          </a:xfrm>
        </p:spPr>
        <p:txBody>
          <a:bodyPr/>
          <a:lstStyle>
            <a:lvl1pPr algn="l">
              <a:defRPr/>
            </a:lvl1pPr>
          </a:lstStyle>
          <a:p>
            <a:r>
              <a:rPr lang="en-US"/>
              <a:t>© Volunteer Canada | volunteer.ca | info@volunteer.ca</a:t>
            </a:r>
          </a:p>
        </p:txBody>
      </p:sp>
      <p:sp>
        <p:nvSpPr>
          <p:cNvPr id="6" name="Slide Number Placeholder 5"/>
          <p:cNvSpPr>
            <a:spLocks noGrp="1"/>
          </p:cNvSpPr>
          <p:nvPr>
            <p:ph type="sldNum" sz="quarter" idx="12"/>
          </p:nvPr>
        </p:nvSpPr>
        <p:spPr>
          <a:xfrm>
            <a:off x="15840000" y="9720000"/>
            <a:ext cx="2133600" cy="365125"/>
          </a:xfrm>
        </p:spPr>
        <p:txBody>
          <a:bodyPr/>
          <a:lstStyle/>
          <a:p>
            <a:fld id="{B6F15528-21DE-4FAA-801E-634DDDAF4B2B}" type="slidenum">
              <a:rPr lang="en-US" smtClean="0"/>
              <a:pPr/>
              <a:t>‹#›</a:t>
            </a:fld>
            <a:endParaRPr lang="en-US"/>
          </a:p>
        </p:txBody>
      </p:sp>
      <p:grpSp>
        <p:nvGrpSpPr>
          <p:cNvPr id="7" name="Group 2">
            <a:extLst>
              <a:ext uri="{FF2B5EF4-FFF2-40B4-BE49-F238E27FC236}">
                <a16:creationId xmlns:a16="http://schemas.microsoft.com/office/drawing/2014/main" id="{5E263FA6-6CCF-B6F2-38A4-688379721FAC}"/>
              </a:ext>
            </a:extLst>
          </p:cNvPr>
          <p:cNvGrpSpPr/>
          <p:nvPr userDrawn="1"/>
        </p:nvGrpSpPr>
        <p:grpSpPr>
          <a:xfrm rot="10800000">
            <a:off x="1035517" y="-954250"/>
            <a:ext cx="21853498" cy="2105568"/>
            <a:chOff x="0" y="0"/>
            <a:chExt cx="1012092" cy="252670"/>
          </a:xfrm>
        </p:grpSpPr>
        <p:sp>
          <p:nvSpPr>
            <p:cNvPr id="8" name="Freeform 3">
              <a:extLst>
                <a:ext uri="{FF2B5EF4-FFF2-40B4-BE49-F238E27FC236}">
                  <a16:creationId xmlns:a16="http://schemas.microsoft.com/office/drawing/2014/main" id="{29206CC1-8E72-81EF-E12C-ECEE4ACD86C4}"/>
                </a:ext>
              </a:extLst>
            </p:cNvPr>
            <p:cNvSpPr/>
            <p:nvPr/>
          </p:nvSpPr>
          <p:spPr>
            <a:xfrm>
              <a:off x="0" y="0"/>
              <a:ext cx="1012092" cy="252670"/>
            </a:xfrm>
            <a:custGeom>
              <a:avLst/>
              <a:gdLst/>
              <a:ahLst/>
              <a:cxnLst/>
              <a:rect l="l" t="t" r="r" b="b"/>
              <a:pathLst>
                <a:path w="1012092" h="252670">
                  <a:moveTo>
                    <a:pt x="203200" y="0"/>
                  </a:moveTo>
                  <a:lnTo>
                    <a:pt x="808892" y="0"/>
                  </a:lnTo>
                  <a:lnTo>
                    <a:pt x="1012092" y="252670"/>
                  </a:lnTo>
                  <a:lnTo>
                    <a:pt x="0" y="252670"/>
                  </a:lnTo>
                  <a:lnTo>
                    <a:pt x="203200" y="0"/>
                  </a:lnTo>
                  <a:close/>
                </a:path>
              </a:pathLst>
            </a:custGeom>
            <a:solidFill>
              <a:srgbClr val="E8223B"/>
            </a:solidFill>
          </p:spPr>
          <p:txBody>
            <a:bodyPr/>
            <a:lstStyle/>
            <a:p>
              <a:endParaRPr lang="en-CA"/>
            </a:p>
          </p:txBody>
        </p:sp>
        <p:sp>
          <p:nvSpPr>
            <p:cNvPr id="9" name="TextBox 4">
              <a:extLst>
                <a:ext uri="{FF2B5EF4-FFF2-40B4-BE49-F238E27FC236}">
                  <a16:creationId xmlns:a16="http://schemas.microsoft.com/office/drawing/2014/main" id="{E5162356-5540-2024-AAAB-9E17D62CBAC1}"/>
                </a:ext>
              </a:extLst>
            </p:cNvPr>
            <p:cNvSpPr txBox="1"/>
            <p:nvPr/>
          </p:nvSpPr>
          <p:spPr>
            <a:xfrm>
              <a:off x="127000" y="-66675"/>
              <a:ext cx="558800" cy="676275"/>
            </a:xfrm>
            <a:prstGeom prst="rect">
              <a:avLst/>
            </a:prstGeom>
          </p:spPr>
          <p:txBody>
            <a:bodyPr lIns="50800" tIns="50800" rIns="50800" bIns="50800" rtlCol="0" anchor="ctr"/>
            <a:lstStyle/>
            <a:p>
              <a:pPr algn="ctr">
                <a:lnSpc>
                  <a:spcPts val="2100"/>
                </a:lnSpc>
              </a:pPr>
              <a:endParaRPr/>
            </a:p>
          </p:txBody>
        </p:sp>
      </p:grpSp>
      <p:grpSp>
        <p:nvGrpSpPr>
          <p:cNvPr id="10" name="Group 5">
            <a:extLst>
              <a:ext uri="{FF2B5EF4-FFF2-40B4-BE49-F238E27FC236}">
                <a16:creationId xmlns:a16="http://schemas.microsoft.com/office/drawing/2014/main" id="{37AC69E8-FCC2-EEBC-4BF2-CF5DEB9276D1}"/>
              </a:ext>
            </a:extLst>
          </p:cNvPr>
          <p:cNvGrpSpPr/>
          <p:nvPr userDrawn="1"/>
        </p:nvGrpSpPr>
        <p:grpSpPr>
          <a:xfrm rot="10800000">
            <a:off x="-6356539" y="-48827"/>
            <a:ext cx="15118279" cy="2160635"/>
            <a:chOff x="0" y="0"/>
            <a:chExt cx="1216146" cy="256240"/>
          </a:xfrm>
        </p:grpSpPr>
        <p:sp>
          <p:nvSpPr>
            <p:cNvPr id="11" name="Freeform 6">
              <a:extLst>
                <a:ext uri="{FF2B5EF4-FFF2-40B4-BE49-F238E27FC236}">
                  <a16:creationId xmlns:a16="http://schemas.microsoft.com/office/drawing/2014/main" id="{8ADEA083-3953-D158-8B5B-DA31F774988C}"/>
                </a:ext>
              </a:extLst>
            </p:cNvPr>
            <p:cNvSpPr/>
            <p:nvPr/>
          </p:nvSpPr>
          <p:spPr>
            <a:xfrm>
              <a:off x="0" y="0"/>
              <a:ext cx="1216146" cy="256240"/>
            </a:xfrm>
            <a:custGeom>
              <a:avLst/>
              <a:gdLst/>
              <a:ahLst/>
              <a:cxnLst/>
              <a:rect l="l" t="t" r="r" b="b"/>
              <a:pathLst>
                <a:path w="1216146" h="256240">
                  <a:moveTo>
                    <a:pt x="203200" y="0"/>
                  </a:moveTo>
                  <a:lnTo>
                    <a:pt x="1012946" y="0"/>
                  </a:lnTo>
                  <a:lnTo>
                    <a:pt x="1216146" y="256240"/>
                  </a:lnTo>
                  <a:lnTo>
                    <a:pt x="0" y="256240"/>
                  </a:lnTo>
                  <a:lnTo>
                    <a:pt x="203200" y="0"/>
                  </a:lnTo>
                  <a:close/>
                </a:path>
              </a:pathLst>
            </a:custGeom>
            <a:solidFill>
              <a:srgbClr val="BA0020"/>
            </a:solidFill>
          </p:spPr>
          <p:txBody>
            <a:bodyPr/>
            <a:lstStyle/>
            <a:p>
              <a:endParaRPr lang="en-CA"/>
            </a:p>
          </p:txBody>
        </p:sp>
        <p:sp>
          <p:nvSpPr>
            <p:cNvPr id="12" name="TextBox 7">
              <a:extLst>
                <a:ext uri="{FF2B5EF4-FFF2-40B4-BE49-F238E27FC236}">
                  <a16:creationId xmlns:a16="http://schemas.microsoft.com/office/drawing/2014/main" id="{C84E09EA-28A1-27F8-AADE-740EFBD42BAA}"/>
                </a:ext>
              </a:extLst>
            </p:cNvPr>
            <p:cNvSpPr txBox="1"/>
            <p:nvPr/>
          </p:nvSpPr>
          <p:spPr>
            <a:xfrm>
              <a:off x="127000" y="-66675"/>
              <a:ext cx="558800" cy="676275"/>
            </a:xfrm>
            <a:prstGeom prst="rect">
              <a:avLst/>
            </a:prstGeom>
          </p:spPr>
          <p:txBody>
            <a:bodyPr lIns="50800" tIns="50800" rIns="50800" bIns="50800" rtlCol="0" anchor="ctr"/>
            <a:lstStyle/>
            <a:p>
              <a:pPr algn="ctr">
                <a:lnSpc>
                  <a:spcPts val="2100"/>
                </a:lnSpc>
              </a:pPr>
              <a:endParaRPr/>
            </a:p>
          </p:txBody>
        </p:sp>
      </p:grpSp>
      <p:sp>
        <p:nvSpPr>
          <p:cNvPr id="2" name="Title 1"/>
          <p:cNvSpPr>
            <a:spLocks noGrp="1"/>
          </p:cNvSpPr>
          <p:nvPr>
            <p:ph type="ctrTitle"/>
          </p:nvPr>
        </p:nvSpPr>
        <p:spPr>
          <a:xfrm>
            <a:off x="360000" y="512863"/>
            <a:ext cx="7772400" cy="1470025"/>
          </a:xfrm>
        </p:spPr>
        <p:txBody>
          <a:bodyPr>
            <a:noAutofit/>
          </a:bodyPr>
          <a:lstStyle>
            <a:lvl1pPr algn="l">
              <a:defRPr sz="5400" b="1">
                <a:solidFill>
                  <a:schemeClr val="bg1"/>
                </a:solidFill>
              </a:defRPr>
            </a:lvl1pPr>
          </a:lstStyle>
          <a:p>
            <a:r>
              <a:rPr lang="en-US"/>
              <a:t>Click to edit Master title style</a:t>
            </a:r>
          </a:p>
        </p:txBody>
      </p:sp>
      <p:pic>
        <p:nvPicPr>
          <p:cNvPr id="13" name="Picture 19">
            <a:extLst>
              <a:ext uri="{FF2B5EF4-FFF2-40B4-BE49-F238E27FC236}">
                <a16:creationId xmlns:a16="http://schemas.microsoft.com/office/drawing/2014/main" id="{D1C144D7-FE83-6031-854A-9CF866CC3936}"/>
              </a:ext>
            </a:extLst>
          </p:cNvPr>
          <p:cNvPicPr>
            <a:picLocks noChangeAspect="1"/>
          </p:cNvPicPr>
          <p:nvPr userDrawn="1"/>
        </p:nvPicPr>
        <p:blipFill>
          <a:blip r:embed="rId2"/>
          <a:srcRect/>
          <a:stretch>
            <a:fillRect/>
          </a:stretch>
        </p:blipFill>
        <p:spPr>
          <a:xfrm>
            <a:off x="15991974" y="201875"/>
            <a:ext cx="1981626" cy="693569"/>
          </a:xfrm>
          <a:prstGeom prst="rect">
            <a:avLst/>
          </a:prstGeom>
        </p:spPr>
      </p:pic>
      <p:sp>
        <p:nvSpPr>
          <p:cNvPr id="15" name="Text Placeholder 14">
            <a:extLst>
              <a:ext uri="{FF2B5EF4-FFF2-40B4-BE49-F238E27FC236}">
                <a16:creationId xmlns:a16="http://schemas.microsoft.com/office/drawing/2014/main" id="{65B0843D-5DC4-8865-3847-4ECE75C181E1}"/>
              </a:ext>
            </a:extLst>
          </p:cNvPr>
          <p:cNvSpPr>
            <a:spLocks noGrp="1"/>
          </p:cNvSpPr>
          <p:nvPr>
            <p:ph type="body" sz="quarter" idx="13"/>
          </p:nvPr>
        </p:nvSpPr>
        <p:spPr>
          <a:xfrm>
            <a:off x="1924050" y="3579440"/>
            <a:ext cx="15830550" cy="585030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051B73-FCA6-4FEB-98F6-743D03827925}" type="datetime1">
              <a:rPr lang="en-US" smtClean="0"/>
              <a:t>12/6/2025</a:t>
            </a:fld>
            <a:endParaRPr lang="en-US"/>
          </a:p>
        </p:txBody>
      </p:sp>
      <p:sp>
        <p:nvSpPr>
          <p:cNvPr id="5" name="Footer Placeholder 4"/>
          <p:cNvSpPr>
            <a:spLocks noGrp="1"/>
          </p:cNvSpPr>
          <p:nvPr>
            <p:ph type="ftr" sz="quarter" idx="11"/>
          </p:nvPr>
        </p:nvSpPr>
        <p:spPr/>
        <p:txBody>
          <a:bodyPr/>
          <a:lstStyle/>
          <a:p>
            <a:r>
              <a:rPr lang="es-ES"/>
              <a:t>© Volunteer Canada | volunteer.ca | info@volunteer.ca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E9057-605A-43B0-B793-9A10BB5D840B}" type="datetime1">
              <a:rPr lang="en-US" smtClean="0"/>
              <a:t>12/6/2025</a:t>
            </a:fld>
            <a:endParaRPr lang="en-US"/>
          </a:p>
        </p:txBody>
      </p:sp>
      <p:sp>
        <p:nvSpPr>
          <p:cNvPr id="5" name="Footer Placeholder 4"/>
          <p:cNvSpPr>
            <a:spLocks noGrp="1"/>
          </p:cNvSpPr>
          <p:nvPr>
            <p:ph type="ftr" sz="quarter" idx="11"/>
          </p:nvPr>
        </p:nvSpPr>
        <p:spPr/>
        <p:txBody>
          <a:bodyPr/>
          <a:lstStyle/>
          <a:p>
            <a:r>
              <a:rPr lang="es-ES"/>
              <a:t>© Volunteer Canada | volunteer.ca | info@volunteer.ca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8D9674-4F0D-49C1-86A9-F6FD53DA6E0C}" type="datetime1">
              <a:rPr lang="en-US" smtClean="0"/>
              <a:t>12/6/2025</a:t>
            </a:fld>
            <a:endParaRPr lang="en-US"/>
          </a:p>
        </p:txBody>
      </p:sp>
      <p:sp>
        <p:nvSpPr>
          <p:cNvPr id="6" name="Footer Placeholder 5"/>
          <p:cNvSpPr>
            <a:spLocks noGrp="1"/>
          </p:cNvSpPr>
          <p:nvPr>
            <p:ph type="ftr" sz="quarter" idx="11"/>
          </p:nvPr>
        </p:nvSpPr>
        <p:spPr/>
        <p:txBody>
          <a:bodyPr/>
          <a:lstStyle/>
          <a:p>
            <a:r>
              <a:rPr lang="es-ES"/>
              <a:t>© Volunteer Canada | volunteer.ca | info@volunteer.ca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328DD-EF96-4E38-BE5F-672AD22AE298}" type="datetime1">
              <a:rPr lang="en-US" smtClean="0"/>
              <a:t>12/6/2025</a:t>
            </a:fld>
            <a:endParaRPr lang="en-US"/>
          </a:p>
        </p:txBody>
      </p:sp>
      <p:sp>
        <p:nvSpPr>
          <p:cNvPr id="8" name="Footer Placeholder 7"/>
          <p:cNvSpPr>
            <a:spLocks noGrp="1"/>
          </p:cNvSpPr>
          <p:nvPr>
            <p:ph type="ftr" sz="quarter" idx="11"/>
          </p:nvPr>
        </p:nvSpPr>
        <p:spPr/>
        <p:txBody>
          <a:bodyPr/>
          <a:lstStyle/>
          <a:p>
            <a:r>
              <a:rPr lang="es-ES"/>
              <a:t>© Volunteer Canada | volunteer.ca | info@volunteer.ca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BCEF45-4DB0-43DE-88AF-C2998DBAFA51}" type="datetime1">
              <a:rPr lang="en-US" smtClean="0"/>
              <a:t>12/6/2025</a:t>
            </a:fld>
            <a:endParaRPr lang="en-US"/>
          </a:p>
        </p:txBody>
      </p:sp>
      <p:sp>
        <p:nvSpPr>
          <p:cNvPr id="4" name="Footer Placeholder 3"/>
          <p:cNvSpPr>
            <a:spLocks noGrp="1"/>
          </p:cNvSpPr>
          <p:nvPr>
            <p:ph type="ftr" sz="quarter" idx="11"/>
          </p:nvPr>
        </p:nvSpPr>
        <p:spPr/>
        <p:txBody>
          <a:bodyPr/>
          <a:lstStyle/>
          <a:p>
            <a:r>
              <a:rPr lang="es-ES"/>
              <a:t>© Volunteer Canada | volunteer.ca | info@volunteer.ca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6A207-39CF-47A4-B6AA-D9878B86E6DC}" type="datetime1">
              <a:rPr lang="en-US" smtClean="0"/>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 Volunteer Canada | volunteer.ca | info@volunteer.ca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62" r:id="rId3"/>
    <p:sldLayoutId id="2147483685" r:id="rId4"/>
    <p:sldLayoutId id="2147483650" r:id="rId5"/>
    <p:sldLayoutId id="2147483651" r:id="rId6"/>
    <p:sldLayoutId id="2147483652" r:id="rId7"/>
    <p:sldLayoutId id="2147483653" r:id="rId8"/>
    <p:sldLayoutId id="2147483654" r:id="rId9"/>
    <p:sldLayoutId id="2147483687" r:id="rId10"/>
    <p:sldLayoutId id="2147483656" r:id="rId11"/>
    <p:sldLayoutId id="2147483657" r:id="rId12"/>
    <p:sldLayoutId id="2147483680" r:id="rId13"/>
    <p:sldLayoutId id="2147483681"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42DC9-7C99-0B47-AC0A-6F563AAFDFDB}"/>
              </a:ext>
            </a:extLst>
          </p:cNvPr>
          <p:cNvSpPr>
            <a:spLocks noGrp="1"/>
          </p:cNvSpPr>
          <p:nvPr>
            <p:ph type="title"/>
          </p:nvPr>
        </p:nvSpPr>
        <p:spPr>
          <a:xfrm>
            <a:off x="3388659" y="547688"/>
            <a:ext cx="13642041"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9DE84-0E4E-5340-88D0-61793EEA85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69A599C-5998-BD4D-824B-D749665E5C85}"/>
              </a:ext>
            </a:extLst>
          </p:cNvPr>
          <p:cNvSpPr txBox="1">
            <a:spLocks/>
          </p:cNvSpPr>
          <p:nvPr userDrawn="1"/>
        </p:nvSpPr>
        <p:spPr>
          <a:xfrm>
            <a:off x="16383000" y="9534526"/>
            <a:ext cx="16764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D9D18EA-0D22-8341-A343-3213601E3269}" type="slidenum">
              <a:rPr lang="en-US" sz="1800" smtClean="0">
                <a:solidFill>
                  <a:schemeClr val="bg2">
                    <a:lumMod val="25000"/>
                  </a:schemeClr>
                </a:solidFill>
              </a:rPr>
              <a:pPr algn="r"/>
              <a:t>‹#›</a:t>
            </a:fld>
            <a:endParaRPr lang="en-US" sz="1800">
              <a:solidFill>
                <a:schemeClr val="bg2">
                  <a:lumMod val="25000"/>
                </a:schemeClr>
              </a:solidFill>
            </a:endParaRPr>
          </a:p>
        </p:txBody>
      </p:sp>
    </p:spTree>
    <p:extLst>
      <p:ext uri="{BB962C8B-B14F-4D97-AF65-F5344CB8AC3E}">
        <p14:creationId xmlns:p14="http://schemas.microsoft.com/office/powerpoint/2010/main" val="4088203430"/>
      </p:ext>
    </p:extLst>
  </p:cSld>
  <p:clrMap bg1="lt1" tx1="dk1" bg2="lt2" tx2="dk2" accent1="accent1" accent2="accent2" accent3="accent3" accent4="accent4" accent5="accent5" accent6="accent6" hlink="hlink" folHlink="folHlink"/>
  <p:sldLayoutIdLst>
    <p:sldLayoutId id="2147483659" r:id="rId1"/>
    <p:sldLayoutId id="2147483686" r:id="rId2"/>
    <p:sldLayoutId id="2147483661" r:id="rId3"/>
    <p:sldLayoutId id="2147483664" r:id="rId4"/>
    <p:sldLayoutId id="2147483665" r:id="rId5"/>
    <p:sldLayoutId id="2147483688"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10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10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10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10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E3D1A-DE99-0A8B-2AA0-E0D8EC97B30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D75AB9-D6A2-E897-35E4-CA5F60CCFC6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828E6-8BAE-D5FE-E60C-90825821126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latin typeface="Arial" panose="020B0604020202020204" pitchFamily="34" charset="0"/>
                <a:cs typeface="Arial" panose="020B0604020202020204" pitchFamily="34" charset="0"/>
              </a:defRPr>
            </a:lvl1pPr>
          </a:lstStyle>
          <a:p>
            <a:fld id="{93B8B43A-D1CA-B747-916A-DD3B74C3EF0E}" type="datetimeFigureOut">
              <a:rPr lang="en-US" smtClean="0"/>
              <a:pPr/>
              <a:t>12/6/2025</a:t>
            </a:fld>
            <a:endParaRPr lang="en-US"/>
          </a:p>
        </p:txBody>
      </p:sp>
      <p:sp>
        <p:nvSpPr>
          <p:cNvPr id="5" name="Footer Placeholder 4">
            <a:extLst>
              <a:ext uri="{FF2B5EF4-FFF2-40B4-BE49-F238E27FC236}">
                <a16:creationId xmlns:a16="http://schemas.microsoft.com/office/drawing/2014/main" id="{B51B44A6-2644-5AE3-D277-953E5F0D613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77BBBD-90C5-1BBD-9EFD-6ADAAFB905E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latin typeface="Arial" panose="020B0604020202020204" pitchFamily="34" charset="0"/>
                <a:cs typeface="Arial" panose="020B0604020202020204" pitchFamily="34" charset="0"/>
              </a:defRPr>
            </a:lvl1pPr>
          </a:lstStyle>
          <a:p>
            <a:fld id="{FD98DB5F-8B7F-6944-A3EA-BF4228628BC7}" type="slidenum">
              <a:rPr lang="en-US" smtClean="0"/>
              <a:pPr/>
              <a:t>‹#›</a:t>
            </a:fld>
            <a:endParaRPr lang="en-US"/>
          </a:p>
        </p:txBody>
      </p:sp>
    </p:spTree>
    <p:extLst>
      <p:ext uri="{BB962C8B-B14F-4D97-AF65-F5344CB8AC3E}">
        <p14:creationId xmlns:p14="http://schemas.microsoft.com/office/powerpoint/2010/main" val="1146333254"/>
      </p:ext>
    </p:extLst>
  </p:cSld>
  <p:clrMap bg1="lt1" tx1="dk1" bg2="lt2" tx2="dk2" accent1="accent1" accent2="accent2" accent3="accent3" accent4="accent4" accent5="accent5" accent6="accent6" hlink="hlink" folHlink="folHlink"/>
  <p:sldLayoutIdLst>
    <p:sldLayoutId id="2147483668" r:id="rId1"/>
    <p:sldLayoutId id="2147483655" r:id="rId2"/>
    <p:sldLayoutId id="2147483667" r:id="rId3"/>
    <p:sldLayoutId id="2147483669" r:id="rId4"/>
    <p:sldLayoutId id="2147483660" r:id="rId5"/>
    <p:sldLayoutId id="2147483649" r:id="rId6"/>
    <p:sldLayoutId id="2147483670"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94311" y="-409289"/>
            <a:ext cx="4615531" cy="6034265"/>
            <a:chOff x="0" y="0"/>
            <a:chExt cx="1215613" cy="1589272"/>
          </a:xfrm>
        </p:grpSpPr>
        <p:sp>
          <p:nvSpPr>
            <p:cNvPr id="3" name="Freeform 3"/>
            <p:cNvSpPr/>
            <p:nvPr/>
          </p:nvSpPr>
          <p:spPr>
            <a:xfrm>
              <a:off x="0" y="0"/>
              <a:ext cx="1215613" cy="1589272"/>
            </a:xfrm>
            <a:custGeom>
              <a:avLst/>
              <a:gdLst/>
              <a:ahLst/>
              <a:cxnLst/>
              <a:rect l="l" t="t" r="r" b="b"/>
              <a:pathLst>
                <a:path w="1215613" h="1589272">
                  <a:moveTo>
                    <a:pt x="0" y="0"/>
                  </a:moveTo>
                  <a:lnTo>
                    <a:pt x="1215613" y="0"/>
                  </a:lnTo>
                  <a:lnTo>
                    <a:pt x="1215613" y="1589272"/>
                  </a:lnTo>
                  <a:lnTo>
                    <a:pt x="0" y="1589272"/>
                  </a:lnTo>
                  <a:close/>
                </a:path>
              </a:pathLst>
            </a:custGeom>
            <a:solidFill>
              <a:srgbClr val="008000"/>
            </a:solidFill>
          </p:spPr>
          <p:txBody>
            <a:bodyPr/>
            <a:lstStyle/>
            <a:p>
              <a:endParaRPr lang="en-CA"/>
            </a:p>
          </p:txBody>
        </p:sp>
        <p:sp>
          <p:nvSpPr>
            <p:cNvPr id="4" name="TextBox 4"/>
            <p:cNvSpPr txBox="1"/>
            <p:nvPr/>
          </p:nvSpPr>
          <p:spPr>
            <a:xfrm>
              <a:off x="0" y="-38100"/>
              <a:ext cx="1215613" cy="162737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719178" y="2015754"/>
            <a:ext cx="7053156" cy="705315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E1C346"/>
              </a:solidFill>
              <a:prstDash val="solid"/>
              <a:miter/>
            </a:ln>
          </p:spPr>
          <p:txBody>
            <a:bodyPr/>
            <a:lstStyle/>
            <a:p>
              <a:endParaRPr lang="en-CA"/>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flipV="1">
            <a:off x="13245757" y="1408590"/>
            <a:ext cx="3800428" cy="4133742"/>
          </a:xfrm>
          <a:custGeom>
            <a:avLst/>
            <a:gdLst/>
            <a:ahLst/>
            <a:cxnLst/>
            <a:rect l="l" t="t" r="r" b="b"/>
            <a:pathLst>
              <a:path w="3800428" h="4133742">
                <a:moveTo>
                  <a:pt x="3800427" y="4133742"/>
                </a:moveTo>
                <a:lnTo>
                  <a:pt x="0" y="4133742"/>
                </a:lnTo>
                <a:lnTo>
                  <a:pt x="0" y="0"/>
                </a:lnTo>
                <a:lnTo>
                  <a:pt x="3800427" y="0"/>
                </a:lnTo>
                <a:lnTo>
                  <a:pt x="3800427" y="4133742"/>
                </a:lnTo>
                <a:close/>
              </a:path>
            </a:pathLst>
          </a:custGeom>
          <a:blipFill>
            <a:blip r:embed="rId3">
              <a:extLst>
                <a:ext uri="{96DAC541-7B7A-43D3-8B79-37D633B846F1}">
                  <asvg:svgBlip xmlns:asvg="http://schemas.microsoft.com/office/drawing/2016/SVG/main" r:embed="rId4"/>
                </a:ext>
              </a:extLst>
            </a:blip>
            <a:stretch>
              <a:fillRect t="-245858" r="-286332"/>
            </a:stretch>
          </a:blipFill>
        </p:spPr>
        <p:txBody>
          <a:bodyPr/>
          <a:lstStyle/>
          <a:p>
            <a:endParaRPr lang="en-CA"/>
          </a:p>
        </p:txBody>
      </p:sp>
      <p:grpSp>
        <p:nvGrpSpPr>
          <p:cNvPr id="9" name="Group 9"/>
          <p:cNvGrpSpPr/>
          <p:nvPr/>
        </p:nvGrpSpPr>
        <p:grpSpPr>
          <a:xfrm>
            <a:off x="9719178" y="5910727"/>
            <a:ext cx="3526578" cy="3596945"/>
            <a:chOff x="0" y="0"/>
            <a:chExt cx="870858" cy="888234"/>
          </a:xfrm>
        </p:grpSpPr>
        <p:sp>
          <p:nvSpPr>
            <p:cNvPr id="10" name="Freeform 10"/>
            <p:cNvSpPr/>
            <p:nvPr/>
          </p:nvSpPr>
          <p:spPr>
            <a:xfrm>
              <a:off x="0" y="0"/>
              <a:ext cx="870858" cy="888234"/>
            </a:xfrm>
            <a:custGeom>
              <a:avLst/>
              <a:gdLst/>
              <a:ahLst/>
              <a:cxnLst/>
              <a:rect l="l" t="t" r="r" b="b"/>
              <a:pathLst>
                <a:path w="870858" h="888234">
                  <a:moveTo>
                    <a:pt x="0" y="0"/>
                  </a:moveTo>
                  <a:lnTo>
                    <a:pt x="870858" y="0"/>
                  </a:lnTo>
                  <a:lnTo>
                    <a:pt x="870858" y="888234"/>
                  </a:lnTo>
                  <a:lnTo>
                    <a:pt x="0" y="888234"/>
                  </a:lnTo>
                  <a:close/>
                </a:path>
              </a:pathLst>
            </a:custGeom>
            <a:gradFill rotWithShape="1">
              <a:gsLst>
                <a:gs pos="0">
                  <a:srgbClr val="F8F8F8">
                    <a:alpha val="100000"/>
                  </a:srgbClr>
                </a:gs>
                <a:gs pos="100000">
                  <a:srgbClr val="F6F6F6">
                    <a:alpha val="100000"/>
                  </a:srgbClr>
                </a:gs>
              </a:gsLst>
              <a:lin ang="2700000"/>
            </a:gradFill>
          </p:spPr>
          <p:txBody>
            <a:bodyPr/>
            <a:lstStyle/>
            <a:p>
              <a:endParaRPr lang="en-CA"/>
            </a:p>
          </p:txBody>
        </p:sp>
        <p:sp>
          <p:nvSpPr>
            <p:cNvPr id="11" name="TextBox 11"/>
            <p:cNvSpPr txBox="1"/>
            <p:nvPr/>
          </p:nvSpPr>
          <p:spPr>
            <a:xfrm>
              <a:off x="0" y="-38100"/>
              <a:ext cx="870858" cy="92633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94311" y="2590886"/>
            <a:ext cx="5902892" cy="59028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a:ln w="66675" cap="sq">
              <a:solidFill>
                <a:srgbClr val="008000"/>
              </a:solidFill>
              <a:prstDash val="solid"/>
              <a:miter/>
            </a:ln>
          </p:spPr>
          <p:txBody>
            <a:bodyPr/>
            <a:lstStyle/>
            <a:p>
              <a:endParaRPr lang="en-CA"/>
            </a:p>
          </p:txBody>
        </p:sp>
      </p:grpSp>
      <p:sp>
        <p:nvSpPr>
          <p:cNvPr id="14" name="Freeform 14"/>
          <p:cNvSpPr/>
          <p:nvPr/>
        </p:nvSpPr>
        <p:spPr>
          <a:xfrm>
            <a:off x="10504275" y="1606319"/>
            <a:ext cx="605288" cy="884575"/>
          </a:xfrm>
          <a:custGeom>
            <a:avLst/>
            <a:gdLst/>
            <a:ahLst/>
            <a:cxnLst/>
            <a:rect l="l" t="t" r="r" b="b"/>
            <a:pathLst>
              <a:path w="605288" h="884575">
                <a:moveTo>
                  <a:pt x="0" y="0"/>
                </a:moveTo>
                <a:lnTo>
                  <a:pt x="605287" y="0"/>
                </a:lnTo>
                <a:lnTo>
                  <a:pt x="605287" y="884575"/>
                </a:lnTo>
                <a:lnTo>
                  <a:pt x="0" y="884575"/>
                </a:lnTo>
                <a:lnTo>
                  <a:pt x="0" y="0"/>
                </a:lnTo>
                <a:close/>
              </a:path>
            </a:pathLst>
          </a:custGeom>
          <a:blipFill>
            <a:blip r:embed="rId6">
              <a:extLst>
                <a:ext uri="{96DAC541-7B7A-43D3-8B79-37D633B846F1}">
                  <asvg:svgBlip xmlns:asvg="http://schemas.microsoft.com/office/drawing/2016/SVG/main" r:embed="rId7"/>
                </a:ext>
              </a:extLst>
            </a:blip>
            <a:stretch>
              <a:fillRect r="-72692"/>
            </a:stretch>
          </a:blipFill>
        </p:spPr>
        <p:txBody>
          <a:bodyPr/>
          <a:lstStyle/>
          <a:p>
            <a:endParaRPr lang="en-CA"/>
          </a:p>
        </p:txBody>
      </p:sp>
      <p:sp>
        <p:nvSpPr>
          <p:cNvPr id="15" name="Freeform 15"/>
          <p:cNvSpPr/>
          <p:nvPr/>
        </p:nvSpPr>
        <p:spPr>
          <a:xfrm>
            <a:off x="16618985" y="9068910"/>
            <a:ext cx="854399" cy="447491"/>
          </a:xfrm>
          <a:custGeom>
            <a:avLst/>
            <a:gdLst/>
            <a:ahLst/>
            <a:cxnLst/>
            <a:rect l="l" t="t" r="r" b="b"/>
            <a:pathLst>
              <a:path w="854399" h="447491">
                <a:moveTo>
                  <a:pt x="0" y="0"/>
                </a:moveTo>
                <a:lnTo>
                  <a:pt x="854399" y="0"/>
                </a:lnTo>
                <a:lnTo>
                  <a:pt x="854399" y="447491"/>
                </a:lnTo>
                <a:lnTo>
                  <a:pt x="0" y="4474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6" name="Freeform 16"/>
          <p:cNvSpPr/>
          <p:nvPr/>
        </p:nvSpPr>
        <p:spPr>
          <a:xfrm>
            <a:off x="13840544" y="167620"/>
            <a:ext cx="861080" cy="861080"/>
          </a:xfrm>
          <a:custGeom>
            <a:avLst/>
            <a:gdLst/>
            <a:ahLst/>
            <a:cxnLst/>
            <a:rect l="l" t="t" r="r" b="b"/>
            <a:pathLst>
              <a:path w="861080" h="861080">
                <a:moveTo>
                  <a:pt x="0" y="0"/>
                </a:moveTo>
                <a:lnTo>
                  <a:pt x="861080" y="0"/>
                </a:lnTo>
                <a:lnTo>
                  <a:pt x="861080" y="861080"/>
                </a:lnTo>
                <a:lnTo>
                  <a:pt x="0" y="86108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CA"/>
          </a:p>
        </p:txBody>
      </p:sp>
      <p:sp>
        <p:nvSpPr>
          <p:cNvPr id="17" name="Freeform 17"/>
          <p:cNvSpPr/>
          <p:nvPr/>
        </p:nvSpPr>
        <p:spPr>
          <a:xfrm>
            <a:off x="1455417" y="401772"/>
            <a:ext cx="6095350" cy="1145807"/>
          </a:xfrm>
          <a:custGeom>
            <a:avLst/>
            <a:gdLst/>
            <a:ahLst/>
            <a:cxnLst/>
            <a:rect l="l" t="t" r="r" b="b"/>
            <a:pathLst>
              <a:path w="6095350" h="1145807">
                <a:moveTo>
                  <a:pt x="0" y="0"/>
                </a:moveTo>
                <a:lnTo>
                  <a:pt x="6095350" y="0"/>
                </a:lnTo>
                <a:lnTo>
                  <a:pt x="6095350" y="1145806"/>
                </a:lnTo>
                <a:lnTo>
                  <a:pt x="0" y="1145806"/>
                </a:lnTo>
                <a:lnTo>
                  <a:pt x="0" y="0"/>
                </a:lnTo>
                <a:close/>
              </a:path>
            </a:pathLst>
          </a:custGeom>
          <a:blipFill>
            <a:blip r:embed="rId12"/>
            <a:stretch>
              <a:fillRect/>
            </a:stretch>
          </a:blipFill>
        </p:spPr>
        <p:txBody>
          <a:bodyPr/>
          <a:lstStyle/>
          <a:p>
            <a:endParaRPr lang="en-CA"/>
          </a:p>
        </p:txBody>
      </p:sp>
      <p:sp>
        <p:nvSpPr>
          <p:cNvPr id="18" name="TextBox 18"/>
          <p:cNvSpPr txBox="1"/>
          <p:nvPr/>
        </p:nvSpPr>
        <p:spPr>
          <a:xfrm>
            <a:off x="1562673" y="1901437"/>
            <a:ext cx="6567390" cy="964008"/>
          </a:xfrm>
          <a:prstGeom prst="rect">
            <a:avLst/>
          </a:prstGeom>
        </p:spPr>
        <p:txBody>
          <a:bodyPr lIns="0" tIns="0" rIns="0" bIns="0" rtlCol="0" anchor="t">
            <a:spAutoFit/>
          </a:bodyPr>
          <a:lstStyle/>
          <a:p>
            <a:pPr algn="l">
              <a:lnSpc>
                <a:spcPts val="7200"/>
              </a:lnSpc>
            </a:pPr>
            <a:r>
              <a:rPr lang="en-US" sz="7200" b="1">
                <a:solidFill>
                  <a:srgbClr val="000000"/>
                </a:solidFill>
                <a:latin typeface="Canva Sans Bold"/>
                <a:ea typeface="Canva Sans Bold"/>
                <a:cs typeface="Canva Sans Bold"/>
                <a:sym typeface="Canva Sans Bold"/>
              </a:rPr>
              <a:t>Introduction</a:t>
            </a:r>
          </a:p>
        </p:txBody>
      </p:sp>
      <p:sp>
        <p:nvSpPr>
          <p:cNvPr id="19" name="TextBox 19"/>
          <p:cNvSpPr txBox="1"/>
          <p:nvPr/>
        </p:nvSpPr>
        <p:spPr>
          <a:xfrm>
            <a:off x="847250" y="4045546"/>
            <a:ext cx="7311685" cy="3117397"/>
          </a:xfrm>
          <a:prstGeom prst="rect">
            <a:avLst/>
          </a:prstGeom>
        </p:spPr>
        <p:txBody>
          <a:bodyPr lIns="0" tIns="0" rIns="0" bIns="0" rtlCol="0" anchor="t">
            <a:spAutoFit/>
          </a:bodyPr>
          <a:lstStyle/>
          <a:p>
            <a:pPr algn="ctr">
              <a:lnSpc>
                <a:spcPts val="6099"/>
              </a:lnSpc>
            </a:pPr>
            <a:r>
              <a:rPr lang="en-US" sz="6099" b="1">
                <a:solidFill>
                  <a:srgbClr val="000000"/>
                </a:solidFill>
                <a:latin typeface="Canva Sans Bold"/>
                <a:ea typeface="Canva Sans Bold"/>
                <a:cs typeface="Canva Sans Bold"/>
                <a:sym typeface="Canva Sans Bold"/>
              </a:rPr>
              <a:t>RECRUITMENT, RETENTION AND SUCCESSION PLANNING</a:t>
            </a:r>
          </a:p>
        </p:txBody>
      </p:sp>
      <p:sp>
        <p:nvSpPr>
          <p:cNvPr id="20" name="TextBox 20"/>
          <p:cNvSpPr txBox="1"/>
          <p:nvPr/>
        </p:nvSpPr>
        <p:spPr>
          <a:xfrm>
            <a:off x="1761868" y="8153543"/>
            <a:ext cx="5482448" cy="1251464"/>
          </a:xfrm>
          <a:prstGeom prst="rect">
            <a:avLst/>
          </a:prstGeom>
        </p:spPr>
        <p:txBody>
          <a:bodyPr lIns="0" tIns="0" rIns="0" bIns="0" rtlCol="0" anchor="t">
            <a:spAutoFit/>
          </a:bodyPr>
          <a:lstStyle/>
          <a:p>
            <a:pPr algn="ctr">
              <a:lnSpc>
                <a:spcPts val="5039"/>
              </a:lnSpc>
            </a:pPr>
            <a:r>
              <a:rPr lang="en-US" sz="3599" b="1">
                <a:solidFill>
                  <a:srgbClr val="000000"/>
                </a:solidFill>
                <a:latin typeface="Canva Sans Bold"/>
                <a:ea typeface="Canva Sans Bold"/>
                <a:cs typeface="Canva Sans Bold"/>
                <a:sym typeface="Canva Sans Bold"/>
              </a:rPr>
              <a:t>Lily Viggiano</a:t>
            </a:r>
          </a:p>
          <a:p>
            <a:pPr algn="ctr">
              <a:lnSpc>
                <a:spcPts val="5039"/>
              </a:lnSpc>
            </a:pPr>
            <a:r>
              <a:rPr lang="en-US" sz="3599" b="1">
                <a:solidFill>
                  <a:srgbClr val="000000"/>
                </a:solidFill>
                <a:latin typeface="Canva Sans Bold"/>
                <a:ea typeface="Canva Sans Bold"/>
                <a:cs typeface="Canva Sans Bold"/>
                <a:sym typeface="Canva Sans Bold"/>
              </a:rPr>
              <a:t>Volunteer 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6873-5A95-34D6-1EF4-FB7DB6C01DD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CAF32FF-AF86-A1E6-4F03-07BFA85324B1}"/>
              </a:ext>
            </a:extLst>
          </p:cNvPr>
          <p:cNvSpPr/>
          <p:nvPr/>
        </p:nvSpPr>
        <p:spPr>
          <a:xfrm>
            <a:off x="0" y="0"/>
            <a:ext cx="18288000" cy="10287000"/>
          </a:xfrm>
          <a:prstGeom prst="rect">
            <a:avLst/>
          </a:prstGeom>
          <a:noFill/>
          <a:ln w="57150">
            <a:solidFill>
              <a:srgbClr val="1C7C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A1B2AB7C-8CE9-DBA1-0F96-62C653D0A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293E1490-B233-B786-689B-98E64FF06978}"/>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Retention Strategies that Work</a:t>
            </a:r>
            <a:endParaRPr lang="en-US" dirty="0"/>
          </a:p>
        </p:txBody>
      </p:sp>
      <p:sp>
        <p:nvSpPr>
          <p:cNvPr id="3" name="Content Placeholder 2">
            <a:extLst>
              <a:ext uri="{FF2B5EF4-FFF2-40B4-BE49-F238E27FC236}">
                <a16:creationId xmlns:a16="http://schemas.microsoft.com/office/drawing/2014/main" id="{7A7ECFFF-DFBF-D178-98A3-1795947C142A}"/>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Provide meaningful orientation and training</a:t>
            </a:r>
            <a:endParaRPr lang="en-US"/>
          </a:p>
          <a:p>
            <a:r>
              <a:rPr lang="en-US" sz="5400" dirty="0">
                <a:latin typeface="Aptos"/>
                <a:cs typeface="Arial"/>
              </a:rPr>
              <a:t> Assign volunteer managers</a:t>
            </a:r>
          </a:p>
          <a:p>
            <a:r>
              <a:rPr lang="en-US" sz="5400" dirty="0">
                <a:latin typeface="Aptos"/>
                <a:cs typeface="Arial"/>
              </a:rPr>
              <a:t> Recognize contributions informally and often</a:t>
            </a:r>
          </a:p>
          <a:p>
            <a:r>
              <a:rPr lang="en-US" sz="5400" dirty="0">
                <a:latin typeface="Aptos"/>
                <a:cs typeface="Arial"/>
              </a:rPr>
              <a:t> Match volunteers to roles that fit their interests</a:t>
            </a:r>
            <a:endParaRPr lang="en-US" sz="5400" dirty="0">
              <a:latin typeface="Aptos"/>
            </a:endParaRPr>
          </a:p>
          <a:p>
            <a:pPr>
              <a:buNone/>
            </a:pPr>
            <a:endParaRPr lang="en-US" sz="9600" dirty="0"/>
          </a:p>
        </p:txBody>
      </p:sp>
    </p:spTree>
    <p:extLst>
      <p:ext uri="{BB962C8B-B14F-4D97-AF65-F5344CB8AC3E}">
        <p14:creationId xmlns:p14="http://schemas.microsoft.com/office/powerpoint/2010/main" val="24125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EEC1-28ED-C91E-B68F-F3035E8F0A0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53863E6-DC5B-8C2F-D763-2AC84F8F1F46}"/>
              </a:ext>
            </a:extLst>
          </p:cNvPr>
          <p:cNvSpPr/>
          <p:nvPr/>
        </p:nvSpPr>
        <p:spPr>
          <a:xfrm>
            <a:off x="0" y="0"/>
            <a:ext cx="18288000" cy="10287000"/>
          </a:xfrm>
          <a:prstGeom prst="rect">
            <a:avLst/>
          </a:prstGeom>
          <a:noFill/>
          <a:ln w="57150">
            <a:solidFill>
              <a:srgbClr val="1C7C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B06EEC2-D467-6DF8-6C8B-4BB3EC4568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702D0F2D-30DF-B407-CF12-562E8CE6F7BE}"/>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Ideas to consider for OHA recruitment</a:t>
            </a:r>
            <a:endParaRPr lang="en-US" dirty="0"/>
          </a:p>
        </p:txBody>
      </p:sp>
      <p:sp>
        <p:nvSpPr>
          <p:cNvPr id="3" name="Content Placeholder 2">
            <a:extLst>
              <a:ext uri="{FF2B5EF4-FFF2-40B4-BE49-F238E27FC236}">
                <a16:creationId xmlns:a16="http://schemas.microsoft.com/office/drawing/2014/main" id="{9FB5F4E3-C7FC-0944-1745-97AE4CBD4052}"/>
              </a:ext>
            </a:extLst>
          </p:cNvPr>
          <p:cNvSpPr>
            <a:spLocks noGrp="1"/>
          </p:cNvSpPr>
          <p:nvPr>
            <p:ph idx="1"/>
          </p:nvPr>
        </p:nvSpPr>
        <p:spPr>
          <a:xfrm>
            <a:off x="952500" y="2776538"/>
            <a:ext cx="15773400" cy="6527007"/>
          </a:xfrm>
        </p:spPr>
        <p:txBody>
          <a:bodyPr vert="horz" lIns="91440" tIns="45720" rIns="91440" bIns="45720" rtlCol="0" anchor="t">
            <a:normAutofit fontScale="77500" lnSpcReduction="20000"/>
          </a:bodyPr>
          <a:lstStyle/>
          <a:p>
            <a:r>
              <a:rPr lang="en-US" sz="5400" dirty="0">
                <a:latin typeface="Aptos"/>
                <a:cs typeface="Arial"/>
              </a:rPr>
              <a:t> Horticultural Society – what’s in a name?</a:t>
            </a:r>
            <a:br>
              <a:rPr lang="en-US" sz="5400" dirty="0">
                <a:latin typeface="Aptos"/>
                <a:cs typeface="Arial"/>
              </a:rPr>
            </a:br>
            <a:endParaRPr lang="en-US" sz="1900" dirty="0">
              <a:latin typeface="Aptos"/>
              <a:cs typeface="Arial"/>
            </a:endParaRPr>
          </a:p>
          <a:p>
            <a:r>
              <a:rPr lang="en-US" sz="5400" dirty="0">
                <a:latin typeface="Aptos"/>
                <a:cs typeface="Arial"/>
              </a:rPr>
              <a:t> Host special events and learning series to encourage new folks to join, while deepening the connection with current members who may lead or support such activities</a:t>
            </a:r>
            <a:br>
              <a:rPr lang="en-US" sz="5400" dirty="0">
                <a:latin typeface="Aptos"/>
                <a:cs typeface="Arial"/>
              </a:rPr>
            </a:br>
            <a:endParaRPr lang="en-US" sz="1900" dirty="0">
              <a:latin typeface="Aptos"/>
              <a:cs typeface="Arial"/>
            </a:endParaRPr>
          </a:p>
          <a:p>
            <a:r>
              <a:rPr lang="en-US" sz="5400" dirty="0">
                <a:latin typeface="Aptos"/>
                <a:cs typeface="Arial"/>
              </a:rPr>
              <a:t> Group volunteering for the garden opening and closing periods (classrooms, youth groups, Men’s Sheds/service clubs, employer-supported volunteerism)</a:t>
            </a:r>
            <a:br>
              <a:rPr lang="en-US" sz="5400" dirty="0">
                <a:latin typeface="Aptos"/>
                <a:cs typeface="Arial"/>
              </a:rPr>
            </a:br>
            <a:endParaRPr lang="en-US" sz="1900" dirty="0">
              <a:latin typeface="Aptos"/>
              <a:cs typeface="Arial"/>
            </a:endParaRPr>
          </a:p>
          <a:p>
            <a:r>
              <a:rPr lang="en-US" sz="5400" dirty="0">
                <a:latin typeface="Aptos"/>
                <a:cs typeface="Arial"/>
              </a:rPr>
              <a:t> Are there more ways to get involved than in the garden? Share this information.</a:t>
            </a:r>
            <a:br>
              <a:rPr lang="en-US" sz="5400" dirty="0">
                <a:latin typeface="Aptos"/>
                <a:cs typeface="Arial"/>
              </a:rPr>
            </a:br>
            <a:endParaRPr lang="en-US" sz="1900" dirty="0">
              <a:latin typeface="Aptos"/>
              <a:cs typeface="Arial"/>
            </a:endParaRPr>
          </a:p>
          <a:p>
            <a:r>
              <a:rPr lang="en-US" sz="5400" dirty="0">
                <a:latin typeface="Aptos"/>
                <a:cs typeface="Arial"/>
              </a:rPr>
              <a:t> Warm welcomes always, personal invites, and managing expectations are KEY</a:t>
            </a:r>
          </a:p>
          <a:p>
            <a:endParaRPr lang="en-US" sz="5400" dirty="0">
              <a:latin typeface="Aptos"/>
            </a:endParaRPr>
          </a:p>
          <a:p>
            <a:pPr>
              <a:buNone/>
            </a:pPr>
            <a:endParaRPr lang="en-US" sz="9600" dirty="0"/>
          </a:p>
        </p:txBody>
      </p:sp>
    </p:spTree>
    <p:extLst>
      <p:ext uri="{BB962C8B-B14F-4D97-AF65-F5344CB8AC3E}">
        <p14:creationId xmlns:p14="http://schemas.microsoft.com/office/powerpoint/2010/main" val="322466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5334-FC59-CB8B-508A-8751DF8C78A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B65452A-CFF0-8311-333C-C52040208AA9}"/>
              </a:ext>
            </a:extLst>
          </p:cNvPr>
          <p:cNvSpPr/>
          <p:nvPr/>
        </p:nvSpPr>
        <p:spPr>
          <a:xfrm>
            <a:off x="0" y="0"/>
            <a:ext cx="18288000" cy="10287000"/>
          </a:xfrm>
          <a:prstGeom prst="rect">
            <a:avLst/>
          </a:prstGeom>
          <a:noFill/>
          <a:ln w="57150">
            <a:solidFill>
              <a:srgbClr val="1C7C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906EDE7-A806-D1F7-400B-A64634B8D6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8B8FD967-06E6-B5F0-03B9-8EBCD8A928E7}"/>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Ideas to consider for OHA retention</a:t>
            </a:r>
            <a:endParaRPr lang="en-US" dirty="0"/>
          </a:p>
        </p:txBody>
      </p:sp>
      <p:sp>
        <p:nvSpPr>
          <p:cNvPr id="3" name="Content Placeholder 2">
            <a:extLst>
              <a:ext uri="{FF2B5EF4-FFF2-40B4-BE49-F238E27FC236}">
                <a16:creationId xmlns:a16="http://schemas.microsoft.com/office/drawing/2014/main" id="{FB2D13F5-BC7E-13CC-51E4-0D613B64AD8F}"/>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Warm welcomes always, personal invites, and managing expectations are KEY</a:t>
            </a:r>
          </a:p>
          <a:p>
            <a:r>
              <a:rPr lang="en-US" sz="5400" dirty="0">
                <a:latin typeface="Aptos"/>
                <a:cs typeface="Arial"/>
              </a:rPr>
              <a:t> Encourage leadership at special events, learning series and group volunteering</a:t>
            </a:r>
          </a:p>
          <a:p>
            <a:r>
              <a:rPr lang="en-US" sz="5400" dirty="0">
                <a:latin typeface="Aptos"/>
                <a:cs typeface="Arial"/>
              </a:rPr>
              <a:t> Volunteer development plans</a:t>
            </a:r>
          </a:p>
          <a:p>
            <a:r>
              <a:rPr lang="en-US" sz="5400" dirty="0">
                <a:latin typeface="Aptos"/>
                <a:cs typeface="Arial"/>
              </a:rPr>
              <a:t> Time limit on commitments (1 year)</a:t>
            </a:r>
            <a:endParaRPr lang="en-US" dirty="0"/>
          </a:p>
          <a:p>
            <a:r>
              <a:rPr lang="en-US" sz="5400" dirty="0">
                <a:latin typeface="Aptos"/>
                <a:cs typeface="Arial"/>
              </a:rPr>
              <a:t> Ask for feedback – and then use it. Close the loop.</a:t>
            </a:r>
          </a:p>
          <a:p>
            <a:endParaRPr lang="en-US" sz="5400" dirty="0">
              <a:latin typeface="Aptos"/>
            </a:endParaRPr>
          </a:p>
          <a:p>
            <a:pPr>
              <a:buNone/>
            </a:pPr>
            <a:endParaRPr lang="en-US" sz="9600" dirty="0"/>
          </a:p>
        </p:txBody>
      </p:sp>
    </p:spTree>
    <p:extLst>
      <p:ext uri="{BB962C8B-B14F-4D97-AF65-F5344CB8AC3E}">
        <p14:creationId xmlns:p14="http://schemas.microsoft.com/office/powerpoint/2010/main" val="341368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76B2"/>
        </a:solidFill>
        <a:effectLst/>
      </p:bgPr>
    </p:bg>
    <p:spTree>
      <p:nvGrpSpPr>
        <p:cNvPr id="1" name="">
          <a:extLst>
            <a:ext uri="{FF2B5EF4-FFF2-40B4-BE49-F238E27FC236}">
              <a16:creationId xmlns:a16="http://schemas.microsoft.com/office/drawing/2014/main" id="{3DB43748-2C31-A5A3-83F4-483D9E6E6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00527-543E-FDD8-3AE5-A3F215AE39C0}"/>
              </a:ext>
            </a:extLst>
          </p:cNvPr>
          <p:cNvSpPr>
            <a:spLocks noGrp="1"/>
          </p:cNvSpPr>
          <p:nvPr>
            <p:ph type="ctrTitle"/>
          </p:nvPr>
        </p:nvSpPr>
        <p:spPr>
          <a:xfrm>
            <a:off x="535270" y="6559983"/>
            <a:ext cx="13893740" cy="111966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1500" b="1" dirty="0">
                <a:solidFill>
                  <a:schemeClr val="bg1"/>
                </a:solidFill>
                <a:latin typeface="Arial Black"/>
              </a:rPr>
              <a:t>Section 2: Leadership Succession Planning</a:t>
            </a:r>
          </a:p>
        </p:txBody>
      </p:sp>
      <p:sp>
        <p:nvSpPr>
          <p:cNvPr id="4" name="Date Placeholder 7">
            <a:extLst>
              <a:ext uri="{FF2B5EF4-FFF2-40B4-BE49-F238E27FC236}">
                <a16:creationId xmlns:a16="http://schemas.microsoft.com/office/drawing/2014/main" id="{632040DF-21C9-A3DB-DCAA-97F9476AC3C2}"/>
              </a:ext>
            </a:extLst>
          </p:cNvPr>
          <p:cNvSpPr txBox="1">
            <a:spLocks/>
          </p:cNvSpPr>
          <p:nvPr/>
        </p:nvSpPr>
        <p:spPr>
          <a:xfrm>
            <a:off x="1119351" y="9672638"/>
            <a:ext cx="411480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90CD2EDA-B59C-435C-9C2A-85B89777DABA}" type="datetime1">
              <a:rPr lang="en-US" sz="1800" smtClean="0">
                <a:solidFill>
                  <a:schemeClr val="bg1"/>
                </a:solidFill>
                <a:latin typeface="Arial" panose="020B0604020202020204" pitchFamily="34" charset="0"/>
                <a:cs typeface="Arial" panose="020B0604020202020204" pitchFamily="34" charset="0"/>
              </a:rPr>
              <a:pPr/>
              <a:t>12/6/2025</a:t>
            </a:fld>
            <a:endParaRPr lang="en-US" sz="1800">
              <a:solidFill>
                <a:schemeClr val="bg1"/>
              </a:solidFill>
              <a:latin typeface="Arial" panose="020B0604020202020204" pitchFamily="34" charset="0"/>
              <a:cs typeface="Arial" panose="020B0604020202020204" pitchFamily="34" charset="0"/>
            </a:endParaRPr>
          </a:p>
        </p:txBody>
      </p:sp>
      <p:sp>
        <p:nvSpPr>
          <p:cNvPr id="5" name="Footer Placeholder 8">
            <a:extLst>
              <a:ext uri="{FF2B5EF4-FFF2-40B4-BE49-F238E27FC236}">
                <a16:creationId xmlns:a16="http://schemas.microsoft.com/office/drawing/2014/main" id="{9E7F6C28-555D-B9B8-B5F8-A23FD0D6413D}"/>
              </a:ext>
            </a:extLst>
          </p:cNvPr>
          <p:cNvSpPr txBox="1">
            <a:spLocks/>
          </p:cNvSpPr>
          <p:nvPr/>
        </p:nvSpPr>
        <p:spPr>
          <a:xfrm>
            <a:off x="3858990" y="9672638"/>
            <a:ext cx="1057002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1800">
                <a:solidFill>
                  <a:schemeClr val="bg1"/>
                </a:solidFill>
                <a:latin typeface="Arial" panose="020B0604020202020204" pitchFamily="34" charset="0"/>
                <a:cs typeface="Arial" panose="020B0604020202020204" pitchFamily="34" charset="0"/>
              </a:rPr>
              <a:t>© Volunteer Canada | volunteer.ca | info@volunteer.ca </a:t>
            </a:r>
          </a:p>
        </p:txBody>
      </p:sp>
    </p:spTree>
    <p:extLst>
      <p:ext uri="{BB962C8B-B14F-4D97-AF65-F5344CB8AC3E}">
        <p14:creationId xmlns:p14="http://schemas.microsoft.com/office/powerpoint/2010/main" val="17304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682DD-74A4-7B5E-C9D0-09E6E5ECB2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414F3D8-7BCD-49C9-F3D6-7B1B0070356D}"/>
              </a:ext>
            </a:extLst>
          </p:cNvPr>
          <p:cNvSpPr/>
          <p:nvPr/>
        </p:nvSpPr>
        <p:spPr>
          <a:xfrm>
            <a:off x="0" y="0"/>
            <a:ext cx="18288000" cy="10287000"/>
          </a:xfrm>
          <a:prstGeom prst="rect">
            <a:avLst/>
          </a:prstGeom>
          <a:noFill/>
          <a:ln w="57150">
            <a:solidFill>
              <a:srgbClr val="B37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37EB9369-3CAB-55B4-8511-8E4B01E0F0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DD926630-3667-0CB9-07C6-EA58195A6C34}"/>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Why Succession Planning Matters</a:t>
            </a:r>
            <a:endParaRPr lang="en-US" dirty="0"/>
          </a:p>
        </p:txBody>
      </p:sp>
      <p:sp>
        <p:nvSpPr>
          <p:cNvPr id="3" name="Content Placeholder 2">
            <a:extLst>
              <a:ext uri="{FF2B5EF4-FFF2-40B4-BE49-F238E27FC236}">
                <a16:creationId xmlns:a16="http://schemas.microsoft.com/office/drawing/2014/main" id="{AF5F4F85-5748-7DB3-FD96-60F7F77A9261}"/>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Only ~30% of nonprofits have formal plans</a:t>
            </a:r>
          </a:p>
          <a:p>
            <a:r>
              <a:rPr lang="en-US" sz="5400" dirty="0">
                <a:latin typeface="Aptos"/>
                <a:cs typeface="Arial"/>
              </a:rPr>
              <a:t> High turnover among volunteer leaders</a:t>
            </a:r>
          </a:p>
          <a:p>
            <a:r>
              <a:rPr lang="en-US" sz="5400" dirty="0">
                <a:latin typeface="Aptos"/>
                <a:cs typeface="Arial"/>
              </a:rPr>
              <a:t> Risk of knowledge loss and disruption</a:t>
            </a:r>
          </a:p>
          <a:p>
            <a:r>
              <a:rPr lang="en-US" sz="5400" dirty="0">
                <a:latin typeface="Aptos"/>
                <a:cs typeface="Arial"/>
              </a:rPr>
              <a:t> Succession = continuity and resilience</a:t>
            </a:r>
          </a:p>
          <a:p>
            <a:pPr>
              <a:buNone/>
            </a:pPr>
            <a:endParaRPr lang="en-US" sz="9600" dirty="0"/>
          </a:p>
        </p:txBody>
      </p:sp>
    </p:spTree>
    <p:extLst>
      <p:ext uri="{BB962C8B-B14F-4D97-AF65-F5344CB8AC3E}">
        <p14:creationId xmlns:p14="http://schemas.microsoft.com/office/powerpoint/2010/main" val="206769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A235F-D453-197D-1C35-A99127EEBDF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DF6C46B-9CE6-B351-93EB-4FF2DE124C94}"/>
              </a:ext>
            </a:extLst>
          </p:cNvPr>
          <p:cNvSpPr/>
          <p:nvPr/>
        </p:nvSpPr>
        <p:spPr>
          <a:xfrm>
            <a:off x="0" y="0"/>
            <a:ext cx="18288000" cy="10287000"/>
          </a:xfrm>
          <a:prstGeom prst="rect">
            <a:avLst/>
          </a:prstGeom>
          <a:noFill/>
          <a:ln w="57150">
            <a:solidFill>
              <a:srgbClr val="B37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EEB02484-9353-D754-6B38-D2D47A776E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37B32BFC-D7C8-95E0-F396-734086BCBB45}"/>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Succession Planning Framework</a:t>
            </a:r>
            <a:endParaRPr lang="en-US" dirty="0"/>
          </a:p>
        </p:txBody>
      </p:sp>
      <p:sp>
        <p:nvSpPr>
          <p:cNvPr id="3" name="Content Placeholder 2">
            <a:extLst>
              <a:ext uri="{FF2B5EF4-FFF2-40B4-BE49-F238E27FC236}">
                <a16:creationId xmlns:a16="http://schemas.microsoft.com/office/drawing/2014/main" id="{49BDEE94-970B-EF3B-4D86-DE2083D75B3E}"/>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Emergency succession plan</a:t>
            </a:r>
          </a:p>
          <a:p>
            <a:r>
              <a:rPr lang="en-US" sz="5400" dirty="0">
                <a:latin typeface="Aptos"/>
                <a:cs typeface="Arial"/>
              </a:rPr>
              <a:t> Planned transition strategy</a:t>
            </a:r>
          </a:p>
          <a:p>
            <a:r>
              <a:rPr lang="en-US" sz="5400" dirty="0">
                <a:latin typeface="Aptos"/>
                <a:cs typeface="Arial"/>
              </a:rPr>
              <a:t> Cross-training and documentation</a:t>
            </a:r>
          </a:p>
          <a:p>
            <a:r>
              <a:rPr lang="en-US" sz="5400" dirty="0">
                <a:latin typeface="Aptos"/>
                <a:cs typeface="Arial"/>
              </a:rPr>
              <a:t> Mentorship and leadership development</a:t>
            </a:r>
          </a:p>
          <a:p>
            <a:pPr>
              <a:buNone/>
            </a:pPr>
            <a:endParaRPr lang="en-US" sz="9600" dirty="0"/>
          </a:p>
        </p:txBody>
      </p:sp>
    </p:spTree>
    <p:extLst>
      <p:ext uri="{BB962C8B-B14F-4D97-AF65-F5344CB8AC3E}">
        <p14:creationId xmlns:p14="http://schemas.microsoft.com/office/powerpoint/2010/main" val="350921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21A71-DE0D-9253-63D9-5088B8A0E39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DF11FFC-3B0C-456F-53E2-7DCC7E0BB9AD}"/>
              </a:ext>
            </a:extLst>
          </p:cNvPr>
          <p:cNvSpPr/>
          <p:nvPr/>
        </p:nvSpPr>
        <p:spPr>
          <a:xfrm>
            <a:off x="0" y="0"/>
            <a:ext cx="18288000" cy="10287000"/>
          </a:xfrm>
          <a:prstGeom prst="rect">
            <a:avLst/>
          </a:prstGeom>
          <a:noFill/>
          <a:ln w="57150">
            <a:solidFill>
              <a:srgbClr val="B37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2F1AAC30-5799-CAC9-5A2F-A0A28C5788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77D181CB-3A50-7D98-42C8-CDEA49E94960}"/>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Succession Planning In Practice</a:t>
            </a:r>
            <a:endParaRPr lang="en-US" dirty="0"/>
          </a:p>
        </p:txBody>
      </p:sp>
      <p:sp>
        <p:nvSpPr>
          <p:cNvPr id="3" name="Content Placeholder 2">
            <a:extLst>
              <a:ext uri="{FF2B5EF4-FFF2-40B4-BE49-F238E27FC236}">
                <a16:creationId xmlns:a16="http://schemas.microsoft.com/office/drawing/2014/main" id="{FB7F37CF-AF24-AAE0-4175-D10E4474C58C}"/>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Identify critical roles and backups</a:t>
            </a:r>
          </a:p>
          <a:p>
            <a:r>
              <a:rPr lang="en-US" sz="5400" dirty="0">
                <a:latin typeface="Aptos"/>
                <a:cs typeface="Arial"/>
              </a:rPr>
              <a:t> Create a leadership timeline</a:t>
            </a:r>
          </a:p>
          <a:p>
            <a:r>
              <a:rPr lang="en-US" sz="5400" dirty="0">
                <a:latin typeface="Aptos"/>
                <a:cs typeface="Arial"/>
              </a:rPr>
              <a:t> Engage younger members in governance</a:t>
            </a:r>
          </a:p>
          <a:p>
            <a:r>
              <a:rPr lang="en-US" sz="5400" dirty="0">
                <a:latin typeface="Aptos"/>
                <a:cs typeface="Arial"/>
              </a:rPr>
              <a:t> Use board term limits and chair-elect roles</a:t>
            </a:r>
          </a:p>
          <a:p>
            <a:pPr>
              <a:buNone/>
            </a:pPr>
            <a:endParaRPr lang="en-US" sz="9600" dirty="0"/>
          </a:p>
        </p:txBody>
      </p:sp>
    </p:spTree>
    <p:extLst>
      <p:ext uri="{BB962C8B-B14F-4D97-AF65-F5344CB8AC3E}">
        <p14:creationId xmlns:p14="http://schemas.microsoft.com/office/powerpoint/2010/main" val="296431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BC61-9791-1A76-D589-1298CE91D67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D9CBD8A-AED5-1887-20A2-841EF038E91F}"/>
              </a:ext>
            </a:extLst>
          </p:cNvPr>
          <p:cNvSpPr/>
          <p:nvPr/>
        </p:nvSpPr>
        <p:spPr>
          <a:xfrm>
            <a:off x="0" y="0"/>
            <a:ext cx="18288000" cy="10287000"/>
          </a:xfrm>
          <a:prstGeom prst="rect">
            <a:avLst/>
          </a:prstGeom>
          <a:noFill/>
          <a:ln w="57150">
            <a:solidFill>
              <a:srgbClr val="B376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A5F96B38-CC63-298E-7E82-C26AD8ED05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2EAAEA12-B85F-0022-2D8A-B19884F6F974}"/>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Ideas to consider for OHA succession </a:t>
            </a:r>
            <a:endParaRPr lang="en-US" dirty="0"/>
          </a:p>
        </p:txBody>
      </p:sp>
      <p:sp>
        <p:nvSpPr>
          <p:cNvPr id="3" name="Content Placeholder 2">
            <a:extLst>
              <a:ext uri="{FF2B5EF4-FFF2-40B4-BE49-F238E27FC236}">
                <a16:creationId xmlns:a16="http://schemas.microsoft.com/office/drawing/2014/main" id="{CC7012D3-3FAB-528E-85D9-52771C39A728}"/>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Term lengths for committee positions</a:t>
            </a:r>
          </a:p>
          <a:p>
            <a:r>
              <a:rPr lang="en-US" sz="5400" dirty="0">
                <a:latin typeface="Aptos"/>
                <a:cs typeface="Arial"/>
              </a:rPr>
              <a:t> Matching younger and older people together</a:t>
            </a:r>
          </a:p>
          <a:p>
            <a:r>
              <a:rPr lang="en-US" sz="5400" dirty="0">
                <a:latin typeface="Aptos"/>
                <a:cs typeface="Arial"/>
              </a:rPr>
              <a:t> “co-positions” – partnering up on bigger roles</a:t>
            </a:r>
          </a:p>
          <a:p>
            <a:pPr>
              <a:buNone/>
            </a:pPr>
            <a:endParaRPr lang="en-US" sz="9600" dirty="0"/>
          </a:p>
        </p:txBody>
      </p:sp>
    </p:spTree>
    <p:extLst>
      <p:ext uri="{BB962C8B-B14F-4D97-AF65-F5344CB8AC3E}">
        <p14:creationId xmlns:p14="http://schemas.microsoft.com/office/powerpoint/2010/main" val="376692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14B"/>
        </a:solidFill>
        <a:effectLst/>
      </p:bgPr>
    </p:bg>
    <p:spTree>
      <p:nvGrpSpPr>
        <p:cNvPr id="1" name="">
          <a:extLst>
            <a:ext uri="{FF2B5EF4-FFF2-40B4-BE49-F238E27FC236}">
              <a16:creationId xmlns:a16="http://schemas.microsoft.com/office/drawing/2014/main" id="{BA0086D4-1EE5-103D-337C-6D0A8F3E3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53B48-AF1A-7A45-4278-5E47F629A886}"/>
              </a:ext>
            </a:extLst>
          </p:cNvPr>
          <p:cNvSpPr>
            <a:spLocks noGrp="1"/>
          </p:cNvSpPr>
          <p:nvPr>
            <p:ph type="ctrTitle"/>
          </p:nvPr>
        </p:nvSpPr>
        <p:spPr>
          <a:xfrm>
            <a:off x="535270" y="4920964"/>
            <a:ext cx="13893740" cy="111966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1500" b="1" dirty="0">
                <a:solidFill>
                  <a:schemeClr val="bg1"/>
                </a:solidFill>
                <a:latin typeface="Arial Black"/>
              </a:rPr>
              <a:t>Section 3: Building Long Term Resilience</a:t>
            </a:r>
          </a:p>
        </p:txBody>
      </p:sp>
      <p:sp>
        <p:nvSpPr>
          <p:cNvPr id="4" name="Date Placeholder 7">
            <a:extLst>
              <a:ext uri="{FF2B5EF4-FFF2-40B4-BE49-F238E27FC236}">
                <a16:creationId xmlns:a16="http://schemas.microsoft.com/office/drawing/2014/main" id="{D5E902B1-2C16-A906-A842-A0DE31584E3A}"/>
              </a:ext>
            </a:extLst>
          </p:cNvPr>
          <p:cNvSpPr txBox="1">
            <a:spLocks/>
          </p:cNvSpPr>
          <p:nvPr/>
        </p:nvSpPr>
        <p:spPr>
          <a:xfrm>
            <a:off x="1119351" y="9672638"/>
            <a:ext cx="411480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90CD2EDA-B59C-435C-9C2A-85B89777DABA}" type="datetime1">
              <a:rPr lang="en-US" sz="1800" smtClean="0">
                <a:solidFill>
                  <a:schemeClr val="bg1"/>
                </a:solidFill>
                <a:latin typeface="Arial" panose="020B0604020202020204" pitchFamily="34" charset="0"/>
                <a:cs typeface="Arial" panose="020B0604020202020204" pitchFamily="34" charset="0"/>
              </a:rPr>
              <a:pPr/>
              <a:t>12/6/2025</a:t>
            </a:fld>
            <a:endParaRPr lang="en-US" sz="1800">
              <a:solidFill>
                <a:schemeClr val="bg1"/>
              </a:solidFill>
              <a:latin typeface="Arial" panose="020B0604020202020204" pitchFamily="34" charset="0"/>
              <a:cs typeface="Arial" panose="020B0604020202020204" pitchFamily="34" charset="0"/>
            </a:endParaRPr>
          </a:p>
        </p:txBody>
      </p:sp>
      <p:sp>
        <p:nvSpPr>
          <p:cNvPr id="5" name="Footer Placeholder 8">
            <a:extLst>
              <a:ext uri="{FF2B5EF4-FFF2-40B4-BE49-F238E27FC236}">
                <a16:creationId xmlns:a16="http://schemas.microsoft.com/office/drawing/2014/main" id="{7F0E8427-C03A-4C11-3FCD-32109933B076}"/>
              </a:ext>
            </a:extLst>
          </p:cNvPr>
          <p:cNvSpPr txBox="1">
            <a:spLocks/>
          </p:cNvSpPr>
          <p:nvPr/>
        </p:nvSpPr>
        <p:spPr>
          <a:xfrm>
            <a:off x="3858990" y="9672638"/>
            <a:ext cx="1057002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1800">
                <a:solidFill>
                  <a:schemeClr val="bg1"/>
                </a:solidFill>
                <a:latin typeface="Arial" panose="020B0604020202020204" pitchFamily="34" charset="0"/>
                <a:cs typeface="Arial" panose="020B0604020202020204" pitchFamily="34" charset="0"/>
              </a:rPr>
              <a:t>© Volunteer Canada | volunteer.ca | info@volunteer.ca </a:t>
            </a:r>
          </a:p>
        </p:txBody>
      </p:sp>
    </p:spTree>
    <p:extLst>
      <p:ext uri="{BB962C8B-B14F-4D97-AF65-F5344CB8AC3E}">
        <p14:creationId xmlns:p14="http://schemas.microsoft.com/office/powerpoint/2010/main" val="191322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9B4F8-1EEC-B998-795C-2DC0D8F3B14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61013CE-07F4-03F2-C92B-78147CAAE1DD}"/>
              </a:ext>
            </a:extLst>
          </p:cNvPr>
          <p:cNvSpPr/>
          <p:nvPr/>
        </p:nvSpPr>
        <p:spPr>
          <a:xfrm>
            <a:off x="0" y="0"/>
            <a:ext cx="18288000" cy="10287000"/>
          </a:xfrm>
          <a:prstGeom prst="rect">
            <a:avLst/>
          </a:prstGeom>
          <a:noFill/>
          <a:ln w="57150">
            <a:solidFill>
              <a:srgbClr val="00A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166B63D0-3AF3-FB68-3753-978AD18F88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C95701E4-8A7E-3EC6-26A8-4A8530A0E995}"/>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What is resilience?</a:t>
            </a:r>
            <a:endParaRPr lang="en-US" dirty="0"/>
          </a:p>
        </p:txBody>
      </p:sp>
      <p:sp>
        <p:nvSpPr>
          <p:cNvPr id="3" name="Content Placeholder 2">
            <a:extLst>
              <a:ext uri="{FF2B5EF4-FFF2-40B4-BE49-F238E27FC236}">
                <a16:creationId xmlns:a16="http://schemas.microsoft.com/office/drawing/2014/main" id="{84A83F8E-2630-92AE-6FD4-BA9D9544F26F}"/>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Ability to adapt, survive, and thrive</a:t>
            </a:r>
          </a:p>
          <a:p>
            <a:r>
              <a:rPr lang="en-US" sz="5400" dirty="0">
                <a:latin typeface="Aptos"/>
                <a:cs typeface="Arial"/>
              </a:rPr>
              <a:t> Responding to shocks (e.g., pandemic, turnover)</a:t>
            </a:r>
          </a:p>
          <a:p>
            <a:r>
              <a:rPr lang="en-US" sz="5400" dirty="0">
                <a:latin typeface="Aptos"/>
                <a:cs typeface="Arial"/>
              </a:rPr>
              <a:t> Maintaining mission and services under pressure</a:t>
            </a:r>
          </a:p>
          <a:p>
            <a:pPr>
              <a:buNone/>
            </a:pPr>
            <a:endParaRPr lang="en-US" sz="9600" dirty="0"/>
          </a:p>
        </p:txBody>
      </p:sp>
    </p:spTree>
    <p:extLst>
      <p:ext uri="{BB962C8B-B14F-4D97-AF65-F5344CB8AC3E}">
        <p14:creationId xmlns:p14="http://schemas.microsoft.com/office/powerpoint/2010/main" val="350088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EDA6-3E5B-B52D-D5BC-3A87EA065DB9}"/>
              </a:ext>
            </a:extLst>
          </p:cNvPr>
          <p:cNvSpPr>
            <a:spLocks noGrp="1"/>
          </p:cNvSpPr>
          <p:nvPr>
            <p:ph type="ctrTitle"/>
          </p:nvPr>
        </p:nvSpPr>
        <p:spPr>
          <a:xfrm>
            <a:off x="626663" y="6928857"/>
            <a:ext cx="14959503" cy="2057399"/>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7500" b="1" dirty="0">
                <a:solidFill>
                  <a:schemeClr val="bg1"/>
                </a:solidFill>
                <a:latin typeface="Arial Black"/>
              </a:rPr>
              <a:t>Volunteer Engagement  </a:t>
            </a:r>
            <a:br>
              <a:rPr lang="en-US" sz="7500" b="1" dirty="0">
                <a:solidFill>
                  <a:schemeClr val="bg1"/>
                </a:solidFill>
                <a:latin typeface="Arial Black"/>
              </a:rPr>
            </a:br>
            <a:br>
              <a:rPr lang="en-US" sz="7500" b="1" dirty="0">
                <a:solidFill>
                  <a:schemeClr val="bg1"/>
                </a:solidFill>
                <a:latin typeface="Arial Black"/>
              </a:rPr>
            </a:br>
            <a:r>
              <a:rPr lang="en-US" sz="5400" dirty="0">
                <a:solidFill>
                  <a:schemeClr val="bg1"/>
                </a:solidFill>
                <a:latin typeface="Arial"/>
                <a:cs typeface="Arial"/>
              </a:rPr>
              <a:t>Lily Viggiano </a:t>
            </a:r>
            <a:br>
              <a:rPr lang="en-US" sz="5400" dirty="0">
                <a:latin typeface="Arial" panose="020B0604020202020204" pitchFamily="34" charset="0"/>
                <a:cs typeface="Arial" panose="020B0604020202020204" pitchFamily="34" charset="0"/>
              </a:rPr>
            </a:br>
            <a:r>
              <a:rPr lang="en-US" sz="5400" dirty="0">
                <a:solidFill>
                  <a:schemeClr val="bg1"/>
                </a:solidFill>
                <a:latin typeface="Arial"/>
                <a:cs typeface="Arial"/>
              </a:rPr>
              <a:t>Ontario Horticultural Association</a:t>
            </a:r>
            <a:br>
              <a:rPr lang="en-US" sz="7500" b="1" dirty="0">
                <a:solidFill>
                  <a:schemeClr val="bg1"/>
                </a:solidFill>
                <a:latin typeface="Arial Black"/>
              </a:rPr>
            </a:br>
            <a:endParaRPr lang="en-US" sz="7500" b="1" dirty="0">
              <a:solidFill>
                <a:schemeClr val="bg1"/>
              </a:solidFill>
              <a:latin typeface="Arial Black" panose="020B0A040201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EA4E4F03-F52D-B840-F3A1-F3758DB26FB4}"/>
              </a:ext>
            </a:extLst>
          </p:cNvPr>
          <p:cNvPicPr>
            <a:picLocks noChangeAspect="1"/>
          </p:cNvPicPr>
          <p:nvPr/>
        </p:nvPicPr>
        <p:blipFill>
          <a:blip r:embed="rId3"/>
          <a:stretch>
            <a:fillRect/>
          </a:stretch>
        </p:blipFill>
        <p:spPr>
          <a:xfrm>
            <a:off x="1" y="0"/>
            <a:ext cx="4445315" cy="2275377"/>
          </a:xfrm>
          <a:prstGeom prst="rect">
            <a:avLst/>
          </a:prstGeom>
        </p:spPr>
      </p:pic>
      <p:pic>
        <p:nvPicPr>
          <p:cNvPr id="3" name="Picture 2">
            <a:extLst>
              <a:ext uri="{FF2B5EF4-FFF2-40B4-BE49-F238E27FC236}">
                <a16:creationId xmlns:a16="http://schemas.microsoft.com/office/drawing/2014/main" id="{E61D3010-8535-6F6D-A4DA-A8F3E32EF321}"/>
              </a:ext>
            </a:extLst>
          </p:cNvPr>
          <p:cNvPicPr>
            <a:picLocks noChangeAspect="1"/>
          </p:cNvPicPr>
          <p:nvPr/>
        </p:nvPicPr>
        <p:blipFill>
          <a:blip r:embed="rId4"/>
          <a:stretch>
            <a:fillRect/>
          </a:stretch>
        </p:blipFill>
        <p:spPr>
          <a:xfrm>
            <a:off x="4160148" y="494265"/>
            <a:ext cx="4434923" cy="1297471"/>
          </a:xfrm>
          <a:prstGeom prst="rect">
            <a:avLst/>
          </a:prstGeom>
        </p:spPr>
      </p:pic>
    </p:spTree>
    <p:extLst>
      <p:ext uri="{BB962C8B-B14F-4D97-AF65-F5344CB8AC3E}">
        <p14:creationId xmlns:p14="http://schemas.microsoft.com/office/powerpoint/2010/main" val="241328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EDFCA-1D67-2D94-CBF8-FDD4F57A2C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030342A-FF7D-0835-2811-3916541A78AA}"/>
              </a:ext>
            </a:extLst>
          </p:cNvPr>
          <p:cNvSpPr/>
          <p:nvPr/>
        </p:nvSpPr>
        <p:spPr>
          <a:xfrm>
            <a:off x="0" y="0"/>
            <a:ext cx="18288000" cy="10287000"/>
          </a:xfrm>
          <a:prstGeom prst="rect">
            <a:avLst/>
          </a:prstGeom>
          <a:noFill/>
          <a:ln w="57150">
            <a:solidFill>
              <a:srgbClr val="00A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7CE3E7C2-2B36-9B4C-17B7-763C8C9F31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9F93C9F7-24C0-D3BC-D211-3ACCD1EDE2D4}"/>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Building Resilience</a:t>
            </a:r>
            <a:endParaRPr lang="en-US" dirty="0"/>
          </a:p>
        </p:txBody>
      </p:sp>
      <p:sp>
        <p:nvSpPr>
          <p:cNvPr id="3" name="Content Placeholder 2">
            <a:extLst>
              <a:ext uri="{FF2B5EF4-FFF2-40B4-BE49-F238E27FC236}">
                <a16:creationId xmlns:a16="http://schemas.microsoft.com/office/drawing/2014/main" id="{1AF7FD6E-EA1D-FC2F-7A2A-07656F818B9E}"/>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Diversify volunteer base and leadership</a:t>
            </a:r>
          </a:p>
          <a:p>
            <a:r>
              <a:rPr lang="en-US" sz="5400" dirty="0">
                <a:latin typeface="Aptos"/>
                <a:cs typeface="Arial"/>
              </a:rPr>
              <a:t> Invest in volunteer infrastructure</a:t>
            </a:r>
          </a:p>
          <a:p>
            <a:r>
              <a:rPr lang="en-US" sz="5400" dirty="0">
                <a:latin typeface="Aptos"/>
                <a:cs typeface="Arial"/>
              </a:rPr>
              <a:t> Embrace digital tools and flexible models</a:t>
            </a:r>
          </a:p>
          <a:p>
            <a:r>
              <a:rPr lang="en-US" sz="5400" dirty="0">
                <a:latin typeface="Aptos"/>
                <a:cs typeface="Arial"/>
              </a:rPr>
              <a:t> Leadership and Governance strength</a:t>
            </a:r>
          </a:p>
          <a:p>
            <a:pPr>
              <a:buNone/>
            </a:pPr>
            <a:endParaRPr lang="en-US" sz="9600" dirty="0"/>
          </a:p>
        </p:txBody>
      </p:sp>
    </p:spTree>
    <p:extLst>
      <p:ext uri="{BB962C8B-B14F-4D97-AF65-F5344CB8AC3E}">
        <p14:creationId xmlns:p14="http://schemas.microsoft.com/office/powerpoint/2010/main" val="166971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59A13-3F9E-1A11-2D80-45A8646EEF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98A1C8B-E797-5C51-D7F0-5D623E844DE3}"/>
              </a:ext>
            </a:extLst>
          </p:cNvPr>
          <p:cNvSpPr/>
          <p:nvPr/>
        </p:nvSpPr>
        <p:spPr>
          <a:xfrm>
            <a:off x="0" y="0"/>
            <a:ext cx="18288000" cy="10287000"/>
          </a:xfrm>
          <a:prstGeom prst="rect">
            <a:avLst/>
          </a:prstGeom>
          <a:noFill/>
          <a:ln w="57150">
            <a:solidFill>
              <a:srgbClr val="00A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2A6B7819-601E-9E87-A63B-DA418DBE03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3416CC41-4E36-A810-345B-4BC9C85BEB96}"/>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Partnerships and Networks</a:t>
            </a:r>
            <a:endParaRPr lang="en-US" dirty="0"/>
          </a:p>
        </p:txBody>
      </p:sp>
      <p:sp>
        <p:nvSpPr>
          <p:cNvPr id="3" name="Content Placeholder 2">
            <a:extLst>
              <a:ext uri="{FF2B5EF4-FFF2-40B4-BE49-F238E27FC236}">
                <a16:creationId xmlns:a16="http://schemas.microsoft.com/office/drawing/2014/main" id="{D91C99CC-59FD-A1A4-E291-13029FA13DEA}"/>
              </a:ext>
            </a:extLst>
          </p:cNvPr>
          <p:cNvSpPr>
            <a:spLocks noGrp="1"/>
          </p:cNvSpPr>
          <p:nvPr>
            <p:ph idx="1"/>
          </p:nvPr>
        </p:nvSpPr>
        <p:spPr>
          <a:xfrm>
            <a:off x="952500" y="2776538"/>
            <a:ext cx="15773400" cy="6527007"/>
          </a:xfrm>
        </p:spPr>
        <p:txBody>
          <a:bodyPr vert="horz" lIns="91440" tIns="45720" rIns="91440" bIns="45720" rtlCol="0" anchor="t">
            <a:normAutofit/>
          </a:bodyPr>
          <a:lstStyle/>
          <a:p>
            <a:r>
              <a:rPr lang="en-US" sz="5400" dirty="0">
                <a:latin typeface="Aptos"/>
                <a:cs typeface="Arial"/>
              </a:rPr>
              <a:t> Collaborate with Volunteer </a:t>
            </a:r>
            <a:r>
              <a:rPr lang="en-US" sz="5400" dirty="0" err="1">
                <a:latin typeface="Aptos"/>
                <a:cs typeface="Arial"/>
              </a:rPr>
              <a:t>Centres</a:t>
            </a:r>
            <a:r>
              <a:rPr lang="en-US" sz="5400" dirty="0">
                <a:latin typeface="Aptos"/>
                <a:cs typeface="Arial"/>
              </a:rPr>
              <a:t>/municipalities</a:t>
            </a:r>
          </a:p>
          <a:p>
            <a:r>
              <a:rPr lang="en-US" sz="5400" dirty="0">
                <a:latin typeface="Aptos"/>
                <a:cs typeface="Arial"/>
              </a:rPr>
              <a:t> Partner with schools, businesses, and other clubs</a:t>
            </a:r>
          </a:p>
          <a:p>
            <a:r>
              <a:rPr lang="en-US" sz="5400" dirty="0">
                <a:latin typeface="Aptos"/>
                <a:cs typeface="Arial"/>
              </a:rPr>
              <a:t> Share resources and best practices</a:t>
            </a:r>
          </a:p>
          <a:p>
            <a:pPr>
              <a:buNone/>
            </a:pPr>
            <a:endParaRPr lang="en-US" sz="9600" dirty="0"/>
          </a:p>
        </p:txBody>
      </p:sp>
    </p:spTree>
    <p:extLst>
      <p:ext uri="{BB962C8B-B14F-4D97-AF65-F5344CB8AC3E}">
        <p14:creationId xmlns:p14="http://schemas.microsoft.com/office/powerpoint/2010/main" val="378874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3B3B-A0B2-76C4-D23C-59010224665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A8A240-0B9C-7846-CAC3-043FFA2CDA2F}"/>
              </a:ext>
            </a:extLst>
          </p:cNvPr>
          <p:cNvSpPr/>
          <p:nvPr/>
        </p:nvSpPr>
        <p:spPr>
          <a:xfrm>
            <a:off x="0" y="0"/>
            <a:ext cx="18288000" cy="10287000"/>
          </a:xfrm>
          <a:prstGeom prst="rect">
            <a:avLst/>
          </a:prstGeom>
          <a:noFill/>
          <a:ln w="57150">
            <a:solidFill>
              <a:srgbClr val="00A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0ED13941-51E6-A80F-AC06-A253965926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DE9B5B71-8917-E509-AFDB-C8DA2607F90C}"/>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Case Examples</a:t>
            </a:r>
            <a:endParaRPr lang="en-US" dirty="0"/>
          </a:p>
        </p:txBody>
      </p:sp>
      <p:sp>
        <p:nvSpPr>
          <p:cNvPr id="3" name="Content Placeholder 2">
            <a:extLst>
              <a:ext uri="{FF2B5EF4-FFF2-40B4-BE49-F238E27FC236}">
                <a16:creationId xmlns:a16="http://schemas.microsoft.com/office/drawing/2014/main" id="{DF8E339D-2E4B-E977-B06C-89B6076B62A0}"/>
              </a:ext>
            </a:extLst>
          </p:cNvPr>
          <p:cNvSpPr>
            <a:spLocks noGrp="1"/>
          </p:cNvSpPr>
          <p:nvPr>
            <p:ph idx="1"/>
          </p:nvPr>
        </p:nvSpPr>
        <p:spPr>
          <a:xfrm>
            <a:off x="952500" y="2776538"/>
            <a:ext cx="15773400" cy="6527007"/>
          </a:xfrm>
        </p:spPr>
        <p:txBody>
          <a:bodyPr vert="horz" lIns="91440" tIns="45720" rIns="91440" bIns="45720" rtlCol="0" anchor="t">
            <a:normAutofit/>
          </a:bodyPr>
          <a:lstStyle/>
          <a:p>
            <a:pPr>
              <a:buFont typeface="Arial"/>
              <a:buChar char="•"/>
            </a:pPr>
            <a:r>
              <a:rPr lang="en-US" sz="5400" dirty="0">
                <a:latin typeface="Aptos"/>
                <a:cs typeface="Arial"/>
              </a:rPr>
              <a:t> Succession bench</a:t>
            </a:r>
          </a:p>
          <a:p>
            <a:pPr>
              <a:buFont typeface="Arial"/>
              <a:buChar char="•"/>
            </a:pPr>
            <a:r>
              <a:rPr lang="en-US" sz="5400" dirty="0">
                <a:latin typeface="Aptos"/>
                <a:cs typeface="Arial"/>
              </a:rPr>
              <a:t> What-if exercises</a:t>
            </a:r>
            <a:endParaRPr lang="en-US" sz="5400" dirty="0">
              <a:latin typeface="Aptos"/>
            </a:endParaRPr>
          </a:p>
          <a:p>
            <a:pPr>
              <a:buFont typeface="Arial"/>
              <a:buChar char="•"/>
            </a:pPr>
            <a:r>
              <a:rPr lang="en-US" sz="5400" dirty="0">
                <a:latin typeface="Aptos"/>
                <a:cs typeface="Arial"/>
              </a:rPr>
              <a:t> Invest in volunteer infrastructure</a:t>
            </a:r>
            <a:endParaRPr lang="en-US" sz="5400" dirty="0">
              <a:latin typeface="Aptos"/>
            </a:endParaRPr>
          </a:p>
          <a:p>
            <a:pPr>
              <a:buFont typeface="Arial"/>
              <a:buChar char="•"/>
            </a:pPr>
            <a:r>
              <a:rPr lang="en-US" sz="5400" dirty="0">
                <a:latin typeface="Aptos"/>
                <a:cs typeface="Arial"/>
              </a:rPr>
              <a:t> Knowledge capture</a:t>
            </a:r>
          </a:p>
          <a:p>
            <a:pPr>
              <a:buFont typeface="Arial"/>
              <a:buChar char="•"/>
            </a:pPr>
            <a:r>
              <a:rPr lang="en-US" sz="5400" dirty="0">
                <a:latin typeface="Aptos"/>
                <a:cs typeface="Arial"/>
              </a:rPr>
              <a:t> Well-being and burnout prevention</a:t>
            </a:r>
            <a:endParaRPr lang="en-US" sz="5400" dirty="0">
              <a:latin typeface="Aptos"/>
            </a:endParaRPr>
          </a:p>
          <a:p>
            <a:pPr>
              <a:buFont typeface="Arial"/>
              <a:buChar char="•"/>
            </a:pPr>
            <a:r>
              <a:rPr lang="en-US" sz="5400" dirty="0">
                <a:latin typeface="Aptos"/>
                <a:cs typeface="Arial"/>
              </a:rPr>
              <a:t> Sector and community connections</a:t>
            </a:r>
          </a:p>
          <a:p>
            <a:pPr>
              <a:buNone/>
            </a:pPr>
            <a:endParaRPr lang="en-US" sz="9600" dirty="0"/>
          </a:p>
        </p:txBody>
      </p:sp>
    </p:spTree>
    <p:extLst>
      <p:ext uri="{BB962C8B-B14F-4D97-AF65-F5344CB8AC3E}">
        <p14:creationId xmlns:p14="http://schemas.microsoft.com/office/powerpoint/2010/main" val="61686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1C24"/>
        </a:solidFill>
        <a:effectLst/>
      </p:bgPr>
    </p:bg>
    <p:spTree>
      <p:nvGrpSpPr>
        <p:cNvPr id="1" name="">
          <a:extLst>
            <a:ext uri="{FF2B5EF4-FFF2-40B4-BE49-F238E27FC236}">
              <a16:creationId xmlns:a16="http://schemas.microsoft.com/office/drawing/2014/main" id="{D8F3B384-4802-87D3-3A67-E8C902317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7C60F-48F3-30F7-E005-D4157FCF2826}"/>
              </a:ext>
            </a:extLst>
          </p:cNvPr>
          <p:cNvSpPr>
            <a:spLocks noGrp="1"/>
          </p:cNvSpPr>
          <p:nvPr>
            <p:ph type="ctrTitle"/>
          </p:nvPr>
        </p:nvSpPr>
        <p:spPr>
          <a:xfrm>
            <a:off x="535270" y="4920964"/>
            <a:ext cx="13893740" cy="111966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1500" b="1" dirty="0">
                <a:solidFill>
                  <a:schemeClr val="bg1"/>
                </a:solidFill>
                <a:latin typeface="Arial Black"/>
              </a:rPr>
              <a:t>Section 4: Summary +</a:t>
            </a:r>
            <a:br>
              <a:rPr lang="en-US" sz="11500" b="1" dirty="0">
                <a:solidFill>
                  <a:schemeClr val="bg1"/>
                </a:solidFill>
                <a:latin typeface="Arial Black"/>
              </a:rPr>
            </a:br>
            <a:r>
              <a:rPr lang="en-US" sz="11500" b="1" dirty="0">
                <a:solidFill>
                  <a:schemeClr val="bg1"/>
                </a:solidFill>
                <a:latin typeface="Arial Black"/>
              </a:rPr>
              <a:t>Q&amp;A</a:t>
            </a:r>
          </a:p>
        </p:txBody>
      </p:sp>
      <p:sp>
        <p:nvSpPr>
          <p:cNvPr id="4" name="Date Placeholder 7">
            <a:extLst>
              <a:ext uri="{FF2B5EF4-FFF2-40B4-BE49-F238E27FC236}">
                <a16:creationId xmlns:a16="http://schemas.microsoft.com/office/drawing/2014/main" id="{12FC8FE7-B5F4-61E3-F1F8-99F9EAFF7189}"/>
              </a:ext>
            </a:extLst>
          </p:cNvPr>
          <p:cNvSpPr txBox="1">
            <a:spLocks/>
          </p:cNvSpPr>
          <p:nvPr/>
        </p:nvSpPr>
        <p:spPr>
          <a:xfrm>
            <a:off x="1119351" y="9672638"/>
            <a:ext cx="411480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90CD2EDA-B59C-435C-9C2A-85B89777DABA}" type="datetime1">
              <a:rPr lang="en-US" sz="1800" smtClean="0">
                <a:solidFill>
                  <a:schemeClr val="bg1"/>
                </a:solidFill>
                <a:latin typeface="Arial" panose="020B0604020202020204" pitchFamily="34" charset="0"/>
                <a:cs typeface="Arial" panose="020B0604020202020204" pitchFamily="34" charset="0"/>
              </a:rPr>
              <a:pPr/>
              <a:t>12/6/2025</a:t>
            </a:fld>
            <a:endParaRPr lang="en-US" sz="1800">
              <a:solidFill>
                <a:schemeClr val="bg1"/>
              </a:solidFill>
              <a:latin typeface="Arial" panose="020B0604020202020204" pitchFamily="34" charset="0"/>
              <a:cs typeface="Arial" panose="020B0604020202020204" pitchFamily="34" charset="0"/>
            </a:endParaRPr>
          </a:p>
        </p:txBody>
      </p:sp>
      <p:sp>
        <p:nvSpPr>
          <p:cNvPr id="5" name="Footer Placeholder 8">
            <a:extLst>
              <a:ext uri="{FF2B5EF4-FFF2-40B4-BE49-F238E27FC236}">
                <a16:creationId xmlns:a16="http://schemas.microsoft.com/office/drawing/2014/main" id="{7FE98856-689A-3847-CDCE-EFA13A5AE188}"/>
              </a:ext>
            </a:extLst>
          </p:cNvPr>
          <p:cNvSpPr txBox="1">
            <a:spLocks/>
          </p:cNvSpPr>
          <p:nvPr/>
        </p:nvSpPr>
        <p:spPr>
          <a:xfrm>
            <a:off x="3858990" y="9672638"/>
            <a:ext cx="1057002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1800">
                <a:solidFill>
                  <a:schemeClr val="bg1"/>
                </a:solidFill>
                <a:latin typeface="Arial" panose="020B0604020202020204" pitchFamily="34" charset="0"/>
                <a:cs typeface="Arial" panose="020B0604020202020204" pitchFamily="34" charset="0"/>
              </a:rPr>
              <a:t>© Volunteer Canada | volunteer.ca | info@volunteer.ca </a:t>
            </a:r>
          </a:p>
        </p:txBody>
      </p:sp>
    </p:spTree>
    <p:extLst>
      <p:ext uri="{BB962C8B-B14F-4D97-AF65-F5344CB8AC3E}">
        <p14:creationId xmlns:p14="http://schemas.microsoft.com/office/powerpoint/2010/main" val="132756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02E77-712F-99D1-AA62-4EA318925C0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8A53305-751D-CF53-55A5-B5DF0D936986}"/>
              </a:ext>
            </a:extLst>
          </p:cNvPr>
          <p:cNvSpPr/>
          <p:nvPr/>
        </p:nvSpPr>
        <p:spPr>
          <a:xfrm>
            <a:off x="0" y="0"/>
            <a:ext cx="18288000" cy="10287000"/>
          </a:xfrm>
          <a:prstGeom prst="rect">
            <a:avLst/>
          </a:prstGeom>
          <a:noFill/>
          <a:ln w="57150">
            <a:solidFill>
              <a:srgbClr val="ED1C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F67E86B7-0F67-9509-AF32-D31A12FEB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F3CB72D2-9BCB-6DC3-ACE4-26640AA9CFFE}"/>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Summary and Key Takeaways</a:t>
            </a:r>
            <a:endParaRPr lang="en-US" dirty="0"/>
          </a:p>
        </p:txBody>
      </p:sp>
      <p:sp>
        <p:nvSpPr>
          <p:cNvPr id="3" name="Content Placeholder 2">
            <a:extLst>
              <a:ext uri="{FF2B5EF4-FFF2-40B4-BE49-F238E27FC236}">
                <a16:creationId xmlns:a16="http://schemas.microsoft.com/office/drawing/2014/main" id="{5FDA499D-1B01-1C8A-AC2D-3095E3C564DE}"/>
              </a:ext>
            </a:extLst>
          </p:cNvPr>
          <p:cNvSpPr>
            <a:spLocks noGrp="1"/>
          </p:cNvSpPr>
          <p:nvPr>
            <p:ph idx="1"/>
          </p:nvPr>
        </p:nvSpPr>
        <p:spPr>
          <a:xfrm>
            <a:off x="952500" y="2776538"/>
            <a:ext cx="15773400" cy="6527007"/>
          </a:xfrm>
        </p:spPr>
        <p:txBody>
          <a:bodyPr vert="horz" lIns="91440" tIns="45720" rIns="91440" bIns="45720" rtlCol="0" anchor="t">
            <a:normAutofit/>
          </a:bodyPr>
          <a:lstStyle/>
          <a:p>
            <a:pPr fontAlgn="base"/>
            <a:r>
              <a:rPr lang="en-US" sz="5400" dirty="0"/>
              <a:t> Recruit and retain with flexibility and purpose </a:t>
            </a:r>
          </a:p>
          <a:p>
            <a:pPr fontAlgn="base"/>
            <a:r>
              <a:rPr lang="en-US" sz="5400" dirty="0"/>
              <a:t> Plan for leadership transitions early </a:t>
            </a:r>
          </a:p>
          <a:p>
            <a:pPr fontAlgn="base"/>
            <a:r>
              <a:rPr lang="en-US" sz="5400" dirty="0"/>
              <a:t> Build resilience through people, planning, and  </a:t>
            </a:r>
          </a:p>
          <a:p>
            <a:pPr marL="0" indent="0" fontAlgn="base">
              <a:buNone/>
            </a:pPr>
            <a:r>
              <a:rPr lang="en-US" sz="5400" dirty="0"/>
              <a:t>  partnerships </a:t>
            </a:r>
          </a:p>
          <a:p>
            <a:pPr fontAlgn="base"/>
            <a:r>
              <a:rPr lang="en-US" sz="5400" dirty="0">
                <a:latin typeface="Arial"/>
                <a:cs typeface="Arial"/>
              </a:rPr>
              <a:t> Align with sectoral best practices </a:t>
            </a:r>
          </a:p>
        </p:txBody>
      </p:sp>
    </p:spTree>
    <p:extLst>
      <p:ext uri="{BB962C8B-B14F-4D97-AF65-F5344CB8AC3E}">
        <p14:creationId xmlns:p14="http://schemas.microsoft.com/office/powerpoint/2010/main" val="61494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23FB-5478-438C-6BE2-1E859450965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06EB297-5469-550F-F6BD-AB192EA502F8}"/>
              </a:ext>
            </a:extLst>
          </p:cNvPr>
          <p:cNvSpPr/>
          <p:nvPr/>
        </p:nvSpPr>
        <p:spPr>
          <a:xfrm>
            <a:off x="0" y="0"/>
            <a:ext cx="18288000" cy="10287000"/>
          </a:xfrm>
          <a:prstGeom prst="rect">
            <a:avLst/>
          </a:prstGeom>
          <a:noFill/>
          <a:ln w="57150">
            <a:solidFill>
              <a:srgbClr val="ED1C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280A11A7-5933-7AB8-70A9-C5FB98CDA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539D1389-C20B-C55B-2E3F-BE5891023389}"/>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Call to Action</a:t>
            </a:r>
            <a:endParaRPr lang="en-US" dirty="0"/>
          </a:p>
        </p:txBody>
      </p:sp>
      <p:sp>
        <p:nvSpPr>
          <p:cNvPr id="3" name="Content Placeholder 2">
            <a:extLst>
              <a:ext uri="{FF2B5EF4-FFF2-40B4-BE49-F238E27FC236}">
                <a16:creationId xmlns:a16="http://schemas.microsoft.com/office/drawing/2014/main" id="{9FD601A8-0143-BD37-E4F0-21A8EFFFB572}"/>
              </a:ext>
            </a:extLst>
          </p:cNvPr>
          <p:cNvSpPr>
            <a:spLocks noGrp="1"/>
          </p:cNvSpPr>
          <p:nvPr>
            <p:ph idx="1"/>
          </p:nvPr>
        </p:nvSpPr>
        <p:spPr>
          <a:xfrm>
            <a:off x="952500" y="2776538"/>
            <a:ext cx="15773400" cy="6527007"/>
          </a:xfrm>
        </p:spPr>
        <p:txBody>
          <a:bodyPr vert="horz" lIns="91440" tIns="45720" rIns="91440" bIns="45720" rtlCol="0" anchor="t">
            <a:normAutofit/>
          </a:bodyPr>
          <a:lstStyle/>
          <a:p>
            <a:pPr fontAlgn="base"/>
            <a:r>
              <a:rPr lang="en-US" sz="5400" dirty="0"/>
              <a:t> Start small: pilot one new tactic </a:t>
            </a:r>
          </a:p>
          <a:p>
            <a:pPr fontAlgn="base"/>
            <a:r>
              <a:rPr lang="en-US" sz="5400" dirty="0"/>
              <a:t> Share learnings across </a:t>
            </a:r>
            <a:r>
              <a:rPr lang="en-US" sz="5400"/>
              <a:t>OHA Districts,  </a:t>
            </a:r>
            <a:endParaRPr lang="en-US" sz="5400" dirty="0"/>
          </a:p>
          <a:p>
            <a:pPr marL="0" indent="0" fontAlgn="base">
              <a:buNone/>
            </a:pPr>
            <a:r>
              <a:rPr lang="en-US" sz="5400" dirty="0"/>
              <a:t>  Societies/Clubs </a:t>
            </a:r>
          </a:p>
          <a:p>
            <a:pPr fontAlgn="base"/>
            <a:r>
              <a:rPr lang="en-US" sz="5400" dirty="0">
                <a:latin typeface="Arial"/>
                <a:cs typeface="Arial"/>
              </a:rPr>
              <a:t> Connect with sectoral and municipal partners</a:t>
            </a:r>
            <a:endParaRPr lang="en-US" sz="5400" dirty="0"/>
          </a:p>
          <a:p>
            <a:pPr fontAlgn="base"/>
            <a:r>
              <a:rPr lang="en-US" sz="5400" dirty="0"/>
              <a:t> Build a culture of sustainability and inclusion </a:t>
            </a:r>
          </a:p>
        </p:txBody>
      </p:sp>
    </p:spTree>
    <p:extLst>
      <p:ext uri="{BB962C8B-B14F-4D97-AF65-F5344CB8AC3E}">
        <p14:creationId xmlns:p14="http://schemas.microsoft.com/office/powerpoint/2010/main" val="402872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B9A7-DF76-104C-232A-1B81B79E11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00618B-EFE1-0605-F94B-E0FA4CFEBEDB}"/>
              </a:ext>
            </a:extLst>
          </p:cNvPr>
          <p:cNvSpPr/>
          <p:nvPr/>
        </p:nvSpPr>
        <p:spPr>
          <a:xfrm>
            <a:off x="0" y="0"/>
            <a:ext cx="18288000" cy="10287000"/>
          </a:xfrm>
          <a:prstGeom prst="rect">
            <a:avLst/>
          </a:prstGeom>
          <a:noFill/>
          <a:ln w="57150">
            <a:solidFill>
              <a:srgbClr val="ED1C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4B0EBDFD-1855-E252-3748-0E0DDC0260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3F1177A1-A990-4432-A9F6-CD021D005D54}"/>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Questions and Discussions</a:t>
            </a:r>
            <a:endParaRPr lang="en-US" dirty="0"/>
          </a:p>
        </p:txBody>
      </p:sp>
      <p:sp>
        <p:nvSpPr>
          <p:cNvPr id="3" name="Content Placeholder 2">
            <a:extLst>
              <a:ext uri="{FF2B5EF4-FFF2-40B4-BE49-F238E27FC236}">
                <a16:creationId xmlns:a16="http://schemas.microsoft.com/office/drawing/2014/main" id="{866B5D4C-D9E0-0884-712E-6EFC5EEA034F}"/>
              </a:ext>
            </a:extLst>
          </p:cNvPr>
          <p:cNvSpPr>
            <a:spLocks noGrp="1"/>
          </p:cNvSpPr>
          <p:nvPr>
            <p:ph idx="1"/>
          </p:nvPr>
        </p:nvSpPr>
        <p:spPr>
          <a:xfrm>
            <a:off x="952500" y="2776538"/>
            <a:ext cx="15773400" cy="6527007"/>
          </a:xfrm>
        </p:spPr>
        <p:txBody>
          <a:bodyPr vert="horz" lIns="91440" tIns="45720" rIns="91440" bIns="45720" rtlCol="0" anchor="t">
            <a:normAutofit/>
          </a:bodyPr>
          <a:lstStyle/>
          <a:p>
            <a:pPr fontAlgn="base"/>
            <a:r>
              <a:rPr lang="en-US" sz="5400" dirty="0"/>
              <a:t> Floor now open for questions and discussions</a:t>
            </a:r>
          </a:p>
        </p:txBody>
      </p:sp>
    </p:spTree>
    <p:extLst>
      <p:ext uri="{BB962C8B-B14F-4D97-AF65-F5344CB8AC3E}">
        <p14:creationId xmlns:p14="http://schemas.microsoft.com/office/powerpoint/2010/main" val="230599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C42A74-0E53-049A-ECC4-45EF4747180E}"/>
              </a:ext>
            </a:extLst>
          </p:cNvPr>
          <p:cNvSpPr>
            <a:spLocks noGrp="1"/>
          </p:cNvSpPr>
          <p:nvPr>
            <p:ph type="subTitle" idx="1"/>
          </p:nvPr>
        </p:nvSpPr>
        <p:spPr>
          <a:xfrm>
            <a:off x="953237" y="3552486"/>
            <a:ext cx="11392929" cy="2483643"/>
          </a:xfrm>
        </p:spPr>
        <p:txBody>
          <a:bodyPr>
            <a:normAutofit fontScale="92500"/>
          </a:bodyPr>
          <a:lstStyle/>
          <a:p>
            <a:r>
              <a:rPr lang="en-CA" sz="13800" dirty="0">
                <a:solidFill>
                  <a:schemeClr val="bg1"/>
                </a:solidFill>
                <a:latin typeface="Arial Black" panose="020B0A04020102020204" pitchFamily="34" charset="0"/>
                <a:ea typeface="Tahoma" panose="020B0604030504040204" pitchFamily="34" charset="0"/>
                <a:cs typeface="Tahoma" panose="020B0604030504040204" pitchFamily="34" charset="0"/>
              </a:rPr>
              <a:t>THANK YOU</a:t>
            </a:r>
          </a:p>
        </p:txBody>
      </p:sp>
      <p:pic>
        <p:nvPicPr>
          <p:cNvPr id="5" name="Picture 4" descr="A logo with white text&#10;&#10;AI-generated content may be incorrect.">
            <a:extLst>
              <a:ext uri="{FF2B5EF4-FFF2-40B4-BE49-F238E27FC236}">
                <a16:creationId xmlns:a16="http://schemas.microsoft.com/office/drawing/2014/main" id="{446C6544-0125-9193-9107-2AA63ED42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459" y="5143557"/>
            <a:ext cx="11748104" cy="4115011"/>
          </a:xfrm>
          <a:prstGeom prst="rect">
            <a:avLst/>
          </a:prstGeom>
        </p:spPr>
      </p:pic>
    </p:spTree>
    <p:extLst>
      <p:ext uri="{BB962C8B-B14F-4D97-AF65-F5344CB8AC3E}">
        <p14:creationId xmlns:p14="http://schemas.microsoft.com/office/powerpoint/2010/main" val="1900745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8024" y="8326911"/>
            <a:ext cx="16699976" cy="1960089"/>
            <a:chOff x="0" y="0"/>
            <a:chExt cx="4398348" cy="516237"/>
          </a:xfrm>
        </p:grpSpPr>
        <p:sp>
          <p:nvSpPr>
            <p:cNvPr id="3" name="Freeform 3"/>
            <p:cNvSpPr/>
            <p:nvPr/>
          </p:nvSpPr>
          <p:spPr>
            <a:xfrm>
              <a:off x="0" y="0"/>
              <a:ext cx="4398348" cy="516237"/>
            </a:xfrm>
            <a:custGeom>
              <a:avLst/>
              <a:gdLst/>
              <a:ahLst/>
              <a:cxnLst/>
              <a:rect l="l" t="t" r="r" b="b"/>
              <a:pathLst>
                <a:path w="4398348" h="516237">
                  <a:moveTo>
                    <a:pt x="0" y="0"/>
                  </a:moveTo>
                  <a:lnTo>
                    <a:pt x="4398348" y="0"/>
                  </a:lnTo>
                  <a:lnTo>
                    <a:pt x="4398348" y="516237"/>
                  </a:lnTo>
                  <a:lnTo>
                    <a:pt x="0" y="516237"/>
                  </a:lnTo>
                  <a:close/>
                </a:path>
              </a:pathLst>
            </a:custGeom>
            <a:solidFill>
              <a:srgbClr val="006601"/>
            </a:solidFill>
          </p:spPr>
          <p:txBody>
            <a:bodyPr/>
            <a:lstStyle/>
            <a:p>
              <a:endParaRPr lang="en-CA"/>
            </a:p>
          </p:txBody>
        </p:sp>
        <p:sp>
          <p:nvSpPr>
            <p:cNvPr id="4" name="TextBox 4"/>
            <p:cNvSpPr txBox="1"/>
            <p:nvPr/>
          </p:nvSpPr>
          <p:spPr>
            <a:xfrm>
              <a:off x="0" y="-38100"/>
              <a:ext cx="4398348" cy="554337"/>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258384" y="8326911"/>
            <a:ext cx="4665228" cy="1960089"/>
            <a:chOff x="0" y="0"/>
            <a:chExt cx="1228702" cy="516237"/>
          </a:xfrm>
        </p:grpSpPr>
        <p:sp>
          <p:nvSpPr>
            <p:cNvPr id="6" name="Freeform 6"/>
            <p:cNvSpPr/>
            <p:nvPr/>
          </p:nvSpPr>
          <p:spPr>
            <a:xfrm>
              <a:off x="0" y="0"/>
              <a:ext cx="1228702" cy="516237"/>
            </a:xfrm>
            <a:custGeom>
              <a:avLst/>
              <a:gdLst/>
              <a:ahLst/>
              <a:cxnLst/>
              <a:rect l="l" t="t" r="r" b="b"/>
              <a:pathLst>
                <a:path w="1228702" h="516237">
                  <a:moveTo>
                    <a:pt x="165949" y="0"/>
                  </a:moveTo>
                  <a:lnTo>
                    <a:pt x="1062752" y="0"/>
                  </a:lnTo>
                  <a:cubicBezTo>
                    <a:pt x="1154404" y="0"/>
                    <a:pt x="1228702" y="74298"/>
                    <a:pt x="1228702" y="165949"/>
                  </a:cubicBezTo>
                  <a:lnTo>
                    <a:pt x="1228702" y="350288"/>
                  </a:lnTo>
                  <a:cubicBezTo>
                    <a:pt x="1228702" y="441939"/>
                    <a:pt x="1154404" y="516237"/>
                    <a:pt x="1062752" y="516237"/>
                  </a:cubicBezTo>
                  <a:lnTo>
                    <a:pt x="165949" y="516237"/>
                  </a:lnTo>
                  <a:cubicBezTo>
                    <a:pt x="74298" y="516237"/>
                    <a:pt x="0" y="441939"/>
                    <a:pt x="0" y="350288"/>
                  </a:cubicBezTo>
                  <a:lnTo>
                    <a:pt x="0" y="165949"/>
                  </a:lnTo>
                  <a:cubicBezTo>
                    <a:pt x="0" y="74298"/>
                    <a:pt x="74298" y="0"/>
                    <a:pt x="165949" y="0"/>
                  </a:cubicBezTo>
                  <a:close/>
                </a:path>
              </a:pathLst>
            </a:custGeom>
            <a:solidFill>
              <a:srgbClr val="E1C346"/>
            </a:solidFill>
          </p:spPr>
          <p:txBody>
            <a:bodyPr/>
            <a:lstStyle/>
            <a:p>
              <a:endParaRPr lang="en-CA"/>
            </a:p>
          </p:txBody>
        </p:sp>
        <p:sp>
          <p:nvSpPr>
            <p:cNvPr id="7" name="TextBox 7"/>
            <p:cNvSpPr txBox="1"/>
            <p:nvPr/>
          </p:nvSpPr>
          <p:spPr>
            <a:xfrm>
              <a:off x="0" y="-38100"/>
              <a:ext cx="1228702" cy="554337"/>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1944272" y="9039504"/>
            <a:ext cx="534904" cy="53490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3EC"/>
            </a:solidFill>
          </p:spPr>
          <p:txBody>
            <a:bodyPr/>
            <a:lstStyle/>
            <a:p>
              <a:endParaRPr lang="en-CA"/>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321507" y="9039504"/>
            <a:ext cx="534904" cy="53490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3EC"/>
            </a:solidFill>
          </p:spPr>
          <p:txBody>
            <a:bodyPr/>
            <a:lstStyle/>
            <a:p>
              <a:endParaRPr lang="en-CA"/>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696872" y="9039504"/>
            <a:ext cx="534904" cy="53490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3EC"/>
            </a:solidFill>
          </p:spPr>
          <p:txBody>
            <a:bodyPr/>
            <a:lstStyle/>
            <a:p>
              <a:endParaRPr lang="en-CA"/>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17" name="TextBox 17"/>
          <p:cNvSpPr txBox="1"/>
          <p:nvPr/>
        </p:nvSpPr>
        <p:spPr>
          <a:xfrm>
            <a:off x="1588024" y="2012516"/>
            <a:ext cx="12210546" cy="3024634"/>
          </a:xfrm>
          <a:prstGeom prst="rect">
            <a:avLst/>
          </a:prstGeom>
        </p:spPr>
        <p:txBody>
          <a:bodyPr lIns="0" tIns="0" rIns="0" bIns="0" rtlCol="0" anchor="t">
            <a:spAutoFit/>
          </a:bodyPr>
          <a:lstStyle/>
          <a:p>
            <a:pPr algn="l">
              <a:lnSpc>
                <a:spcPts val="22386"/>
              </a:lnSpc>
            </a:pPr>
            <a:r>
              <a:rPr lang="en-US" sz="23564" b="1" spc="-1602">
                <a:solidFill>
                  <a:srgbClr val="008000"/>
                </a:solidFill>
                <a:latin typeface="Canva Sans Bold"/>
                <a:ea typeface="Canva Sans Bold"/>
                <a:cs typeface="Canva Sans Bold"/>
                <a:sym typeface="Canva Sans Bold"/>
              </a:rPr>
              <a:t>Thank</a:t>
            </a:r>
          </a:p>
        </p:txBody>
      </p:sp>
      <p:sp>
        <p:nvSpPr>
          <p:cNvPr id="18" name="TextBox 18"/>
          <p:cNvSpPr txBox="1"/>
          <p:nvPr/>
        </p:nvSpPr>
        <p:spPr>
          <a:xfrm>
            <a:off x="1588024" y="4550457"/>
            <a:ext cx="10604551" cy="2368462"/>
          </a:xfrm>
          <a:prstGeom prst="rect">
            <a:avLst/>
          </a:prstGeom>
        </p:spPr>
        <p:txBody>
          <a:bodyPr lIns="0" tIns="0" rIns="0" bIns="0" rtlCol="0" anchor="t">
            <a:spAutoFit/>
          </a:bodyPr>
          <a:lstStyle/>
          <a:p>
            <a:pPr algn="l">
              <a:lnSpc>
                <a:spcPts val="17572"/>
              </a:lnSpc>
            </a:pPr>
            <a:r>
              <a:rPr lang="en-US" sz="18497" spc="-1257">
                <a:solidFill>
                  <a:srgbClr val="008000"/>
                </a:solidFill>
                <a:latin typeface="Canva Sans"/>
                <a:ea typeface="Canva Sans"/>
                <a:cs typeface="Canva Sans"/>
                <a:sym typeface="Canva Sans"/>
              </a:rPr>
              <a:t>You</a:t>
            </a:r>
          </a:p>
        </p:txBody>
      </p:sp>
      <p:sp>
        <p:nvSpPr>
          <p:cNvPr id="19" name="AutoShape 19"/>
          <p:cNvSpPr/>
          <p:nvPr/>
        </p:nvSpPr>
        <p:spPr>
          <a:xfrm>
            <a:off x="6425681" y="5770505"/>
            <a:ext cx="4193628" cy="0"/>
          </a:xfrm>
          <a:prstGeom prst="line">
            <a:avLst/>
          </a:prstGeom>
          <a:ln w="19050" cap="rnd">
            <a:solidFill>
              <a:srgbClr val="5D8633"/>
            </a:solidFill>
            <a:prstDash val="solid"/>
            <a:headEnd type="none" w="sm" len="sm"/>
            <a:tailEnd type="none" w="sm" len="sm"/>
          </a:ln>
        </p:spPr>
        <p:txBody>
          <a:bodyPr/>
          <a:lstStyle/>
          <a:p>
            <a:endParaRPr lang="en-CA"/>
          </a:p>
        </p:txBody>
      </p:sp>
      <p:grpSp>
        <p:nvGrpSpPr>
          <p:cNvPr id="20" name="Group 20"/>
          <p:cNvGrpSpPr/>
          <p:nvPr/>
        </p:nvGrpSpPr>
        <p:grpSpPr>
          <a:xfrm>
            <a:off x="11701498" y="1028700"/>
            <a:ext cx="5557802" cy="8229600"/>
            <a:chOff x="0" y="0"/>
            <a:chExt cx="861049" cy="1274980"/>
          </a:xfrm>
        </p:grpSpPr>
        <p:sp>
          <p:nvSpPr>
            <p:cNvPr id="21" name="Freeform 21"/>
            <p:cNvSpPr/>
            <p:nvPr/>
          </p:nvSpPr>
          <p:spPr>
            <a:xfrm>
              <a:off x="0" y="0"/>
              <a:ext cx="861049" cy="1274980"/>
            </a:xfrm>
            <a:custGeom>
              <a:avLst/>
              <a:gdLst/>
              <a:ahLst/>
              <a:cxnLst/>
              <a:rect l="l" t="t" r="r" b="b"/>
              <a:pathLst>
                <a:path w="861049" h="1274980">
                  <a:moveTo>
                    <a:pt x="80793" y="0"/>
                  </a:moveTo>
                  <a:lnTo>
                    <a:pt x="780256" y="0"/>
                  </a:lnTo>
                  <a:cubicBezTo>
                    <a:pt x="824877" y="0"/>
                    <a:pt x="861049" y="36172"/>
                    <a:pt x="861049" y="80793"/>
                  </a:cubicBezTo>
                  <a:lnTo>
                    <a:pt x="861049" y="1194187"/>
                  </a:lnTo>
                  <a:cubicBezTo>
                    <a:pt x="861049" y="1215615"/>
                    <a:pt x="852537" y="1236165"/>
                    <a:pt x="837385" y="1251317"/>
                  </a:cubicBezTo>
                  <a:cubicBezTo>
                    <a:pt x="822234" y="1266468"/>
                    <a:pt x="801684" y="1274980"/>
                    <a:pt x="780256" y="1274980"/>
                  </a:cubicBezTo>
                  <a:lnTo>
                    <a:pt x="80793" y="1274980"/>
                  </a:lnTo>
                  <a:cubicBezTo>
                    <a:pt x="36172" y="1274980"/>
                    <a:pt x="0" y="1238808"/>
                    <a:pt x="0" y="1194187"/>
                  </a:cubicBezTo>
                  <a:lnTo>
                    <a:pt x="0" y="80793"/>
                  </a:lnTo>
                  <a:cubicBezTo>
                    <a:pt x="0" y="36172"/>
                    <a:pt x="36172" y="0"/>
                    <a:pt x="80793" y="0"/>
                  </a:cubicBezTo>
                  <a:close/>
                </a:path>
              </a:pathLst>
            </a:custGeom>
            <a:blipFill>
              <a:blip r:embed="rId3"/>
              <a:stretch>
                <a:fillRect l="-69694" r="-52137"/>
              </a:stretch>
            </a:blipFill>
          </p:spPr>
          <p:txBody>
            <a:bodyPr/>
            <a:lstStyle/>
            <a:p>
              <a:endParaRPr lang="en-CA"/>
            </a:p>
          </p:txBody>
        </p:sp>
      </p:grpSp>
      <p:sp>
        <p:nvSpPr>
          <p:cNvPr id="22" name="Freeform 22"/>
          <p:cNvSpPr/>
          <p:nvPr/>
        </p:nvSpPr>
        <p:spPr>
          <a:xfrm>
            <a:off x="5241270" y="8846023"/>
            <a:ext cx="4904054" cy="921866"/>
          </a:xfrm>
          <a:custGeom>
            <a:avLst/>
            <a:gdLst/>
            <a:ahLst/>
            <a:cxnLst/>
            <a:rect l="l" t="t" r="r" b="b"/>
            <a:pathLst>
              <a:path w="4904054" h="921866">
                <a:moveTo>
                  <a:pt x="0" y="0"/>
                </a:moveTo>
                <a:lnTo>
                  <a:pt x="4904054" y="0"/>
                </a:lnTo>
                <a:lnTo>
                  <a:pt x="4904054" y="921866"/>
                </a:lnTo>
                <a:lnTo>
                  <a:pt x="0" y="921866"/>
                </a:lnTo>
                <a:lnTo>
                  <a:pt x="0" y="0"/>
                </a:lnTo>
                <a:close/>
              </a:path>
            </a:pathLst>
          </a:custGeom>
          <a:blipFill>
            <a:blip r:embed="rId4"/>
            <a:stretch>
              <a:fillRect/>
            </a:stretch>
          </a:blipFill>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152DCEF-E176-948D-882C-0565C1307F8D}"/>
              </a:ext>
            </a:extLst>
          </p:cNvPr>
          <p:cNvSpPr txBox="1">
            <a:spLocks/>
          </p:cNvSpPr>
          <p:nvPr/>
        </p:nvSpPr>
        <p:spPr>
          <a:xfrm>
            <a:off x="960120" y="488053"/>
            <a:ext cx="6552903" cy="2935262"/>
          </a:xfrm>
          <a:prstGeom prst="rect">
            <a:avLst/>
          </a:prstGeom>
          <a:noFill/>
        </p:spPr>
        <p:txBody>
          <a:bodyPr vert="horz" lIns="91440" tIns="45720" rIns="91440" bIns="45720" rtlCol="0" anchor="b">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lnSpc>
                <a:spcPct val="90000"/>
              </a:lnSpc>
              <a:spcBef>
                <a:spcPct val="0"/>
              </a:spcBef>
              <a:spcAft>
                <a:spcPts val="600"/>
              </a:spcAft>
            </a:pPr>
            <a:r>
              <a:rPr lang="en-US" sz="8100" b="1" dirty="0">
                <a:latin typeface="+mj-lt"/>
                <a:ea typeface="+mj-ea"/>
                <a:cs typeface="+mj-cs"/>
              </a:rPr>
              <a:t>Introduction</a:t>
            </a:r>
            <a:endParaRPr lang="en-US" sz="8100" dirty="0">
              <a:latin typeface="+mj-lt"/>
              <a:ea typeface="+mj-ea"/>
              <a:cs typeface="+mj-cs"/>
            </a:endParaRP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C7AAE885-7F3D-14D3-77FE-182AAA90E778}"/>
              </a:ext>
            </a:extLst>
          </p:cNvPr>
          <p:cNvSpPr txBox="1">
            <a:spLocks/>
          </p:cNvSpPr>
          <p:nvPr/>
        </p:nvSpPr>
        <p:spPr>
          <a:xfrm>
            <a:off x="960120" y="4309348"/>
            <a:ext cx="6365383" cy="4981002"/>
          </a:xfrm>
          <a:prstGeom prst="rect">
            <a:avLst/>
          </a:prstGeom>
        </p:spPr>
        <p:txBody>
          <a:bodyPr vert="horz" lIns="91440" tIns="45720" rIns="91440" bIns="45720" rtlCol="0"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57200" indent="-228600" defTabSz="914400">
              <a:lnSpc>
                <a:spcPct val="90000"/>
              </a:lnSpc>
              <a:spcBef>
                <a:spcPct val="0"/>
              </a:spcBef>
              <a:spcAft>
                <a:spcPct val="35000"/>
              </a:spcAft>
              <a:buFont typeface="Arial" panose="020B0604020202020204" pitchFamily="34" charset="0"/>
              <a:buChar char="•"/>
            </a:pPr>
            <a:endParaRPr lang="en-US" sz="3300" i="1"/>
          </a:p>
          <a:p>
            <a:pPr marL="457200" indent="-228600" defTabSz="914400">
              <a:lnSpc>
                <a:spcPct val="90000"/>
              </a:lnSpc>
              <a:spcBef>
                <a:spcPct val="0"/>
              </a:spcBef>
              <a:spcAft>
                <a:spcPct val="35000"/>
              </a:spcAft>
              <a:buFont typeface="Arial" panose="020B0604020202020204" pitchFamily="34" charset="0"/>
              <a:buChar char="•"/>
            </a:pPr>
            <a:r>
              <a:rPr lang="en-US" sz="3300" b="1" dirty="0"/>
              <a:t>Welcome</a:t>
            </a:r>
          </a:p>
          <a:p>
            <a:pPr marL="457200" indent="-228600" defTabSz="914400">
              <a:lnSpc>
                <a:spcPct val="90000"/>
              </a:lnSpc>
              <a:spcBef>
                <a:spcPct val="0"/>
              </a:spcBef>
              <a:spcAft>
                <a:spcPct val="35000"/>
              </a:spcAft>
              <a:buFont typeface="Arial" panose="020B0604020202020204" pitchFamily="34" charset="0"/>
              <a:buChar char="•"/>
            </a:pPr>
            <a:r>
              <a:rPr lang="en-US" sz="3300" b="1" dirty="0"/>
              <a:t>Context</a:t>
            </a:r>
          </a:p>
          <a:p>
            <a:pPr marL="457200" indent="-228600" defTabSz="914400">
              <a:lnSpc>
                <a:spcPct val="90000"/>
              </a:lnSpc>
              <a:spcBef>
                <a:spcPct val="0"/>
              </a:spcBef>
              <a:spcAft>
                <a:spcPct val="35000"/>
              </a:spcAft>
              <a:buFont typeface="Arial" panose="020B0604020202020204" pitchFamily="34" charset="0"/>
              <a:buChar char="•"/>
            </a:pPr>
            <a:r>
              <a:rPr lang="en-US" sz="3300" b="1" dirty="0"/>
              <a:t>Purpose of today's Session</a:t>
            </a:r>
          </a:p>
          <a:p>
            <a:pPr marL="457200" indent="-228600" defTabSz="914400">
              <a:lnSpc>
                <a:spcPct val="90000"/>
              </a:lnSpc>
              <a:spcBef>
                <a:spcPct val="0"/>
              </a:spcBef>
              <a:spcAft>
                <a:spcPct val="35000"/>
              </a:spcAft>
              <a:buFont typeface="Arial" panose="020B0604020202020204" pitchFamily="34" charset="0"/>
              <a:buChar char="•"/>
            </a:pPr>
            <a:r>
              <a:rPr lang="en-US" sz="3300" b="1" dirty="0"/>
              <a:t>Overview of what's ahead</a:t>
            </a:r>
          </a:p>
        </p:txBody>
      </p:sp>
      <p:pic>
        <p:nvPicPr>
          <p:cNvPr id="2" name="Picture 1" descr="A group of people sitting on a bench&#10;&#10;AI-generated content may be incorrect.">
            <a:extLst>
              <a:ext uri="{FF2B5EF4-FFF2-40B4-BE49-F238E27FC236}">
                <a16:creationId xmlns:a16="http://schemas.microsoft.com/office/drawing/2014/main" id="{623271D1-503A-0721-4C04-799239C99AF3}"/>
              </a:ext>
            </a:extLst>
          </p:cNvPr>
          <p:cNvPicPr>
            <a:picLocks noChangeAspect="1"/>
          </p:cNvPicPr>
          <p:nvPr/>
        </p:nvPicPr>
        <p:blipFill>
          <a:blip r:embed="rId3"/>
          <a:srcRect l="8136" t="210" r="10678" b="-420"/>
          <a:stretch>
            <a:fillRect/>
          </a:stretch>
        </p:blipFill>
        <p:spPr>
          <a:xfrm>
            <a:off x="7967553" y="10"/>
            <a:ext cx="10342443" cy="103085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4378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0709-D66E-9D82-34E6-C8CF187F7956}"/>
            </a:ext>
          </a:extLst>
        </p:cNvPr>
        <p:cNvGrpSpPr/>
        <p:nvPr/>
      </p:nvGrpSpPr>
      <p:grpSpPr>
        <a:xfrm>
          <a:off x="0" y="0"/>
          <a:ext cx="0" cy="0"/>
          <a:chOff x="0" y="0"/>
          <a:chExt cx="0" cy="0"/>
        </a:xfrm>
      </p:grpSpPr>
      <p:pic>
        <p:nvPicPr>
          <p:cNvPr id="8" name="Picture Placeholder 7" descr="A red and white circular logo&#10;&#10;AI-generated content may be incorrect.">
            <a:extLst>
              <a:ext uri="{FF2B5EF4-FFF2-40B4-BE49-F238E27FC236}">
                <a16:creationId xmlns:a16="http://schemas.microsoft.com/office/drawing/2014/main" id="{707E4374-85A9-3311-64BA-62D607E41D7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28" b="3328"/>
          <a:stretch>
            <a:fillRect/>
          </a:stretch>
        </p:blipFill>
        <p:spPr>
          <a:xfrm>
            <a:off x="11919353" y="-4048336"/>
            <a:ext cx="10589952" cy="9876023"/>
          </a:xfrm>
        </p:spPr>
      </p:pic>
      <p:sp>
        <p:nvSpPr>
          <p:cNvPr id="6" name="Title 1">
            <a:extLst>
              <a:ext uri="{FF2B5EF4-FFF2-40B4-BE49-F238E27FC236}">
                <a16:creationId xmlns:a16="http://schemas.microsoft.com/office/drawing/2014/main" id="{5EE9F6CE-7393-3768-E5D3-187AFA505B37}"/>
              </a:ext>
            </a:extLst>
          </p:cNvPr>
          <p:cNvSpPr txBox="1">
            <a:spLocks/>
          </p:cNvSpPr>
          <p:nvPr/>
        </p:nvSpPr>
        <p:spPr>
          <a:xfrm>
            <a:off x="645219" y="902111"/>
            <a:ext cx="10795172" cy="1119665"/>
          </a:xfrm>
          <a:prstGeom prst="rect">
            <a:avLst/>
          </a:prstGeom>
        </p:spPr>
        <p:txBody>
          <a:bodyPr vert="horz" lIns="137160" tIns="68580" rIns="137160" bIns="6858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5400" b="1" dirty="0">
                <a:latin typeface="Arial Black" panose="020B0A04020102020204" pitchFamily="34" charset="0"/>
              </a:rPr>
              <a:t>About Volunteer Canada</a:t>
            </a:r>
          </a:p>
        </p:txBody>
      </p:sp>
      <p:sp>
        <p:nvSpPr>
          <p:cNvPr id="13" name="Subtitle 2">
            <a:extLst>
              <a:ext uri="{FF2B5EF4-FFF2-40B4-BE49-F238E27FC236}">
                <a16:creationId xmlns:a16="http://schemas.microsoft.com/office/drawing/2014/main" id="{FC4A55A7-2685-5DE7-0899-9CB1B5F96641}"/>
              </a:ext>
            </a:extLst>
          </p:cNvPr>
          <p:cNvSpPr txBox="1">
            <a:spLocks/>
          </p:cNvSpPr>
          <p:nvPr/>
        </p:nvSpPr>
        <p:spPr>
          <a:xfrm>
            <a:off x="645219" y="1477493"/>
            <a:ext cx="9532677" cy="2459679"/>
          </a:xfrm>
          <a:prstGeom prst="rect">
            <a:avLst/>
          </a:prstGeom>
        </p:spPr>
        <p:txBody>
          <a:bodyPr vert="horz" lIns="137160" tIns="68580" rIns="137160" bIns="6858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a:spcBef>
                <a:spcPct val="0"/>
              </a:spcBef>
              <a:spcAft>
                <a:spcPct val="35000"/>
              </a:spcAft>
            </a:pPr>
            <a:endParaRPr lang="en-US" sz="3200" i="1" dirty="0">
              <a:latin typeface="Arial" panose="020B0604020202020204" pitchFamily="34" charset="0"/>
              <a:cs typeface="Arial" panose="020B0604020202020204" pitchFamily="34" charset="0"/>
            </a:endParaRPr>
          </a:p>
          <a:p>
            <a:pPr>
              <a:spcBef>
                <a:spcPct val="0"/>
              </a:spcBef>
              <a:spcAft>
                <a:spcPct val="35000"/>
              </a:spcAft>
            </a:pPr>
            <a:r>
              <a:rPr lang="en-US" sz="3200" b="1" dirty="0">
                <a:latin typeface="Arial" panose="020B0604020202020204" pitchFamily="34" charset="0"/>
                <a:cs typeface="Arial" panose="020B0604020202020204" pitchFamily="34" charset="0"/>
              </a:rPr>
              <a:t>Volunteer Canada has been convening, connecting, and collaborating since 1977 </a:t>
            </a:r>
            <a:r>
              <a:rPr lang="en-US" sz="3200" dirty="0">
                <a:latin typeface="Arial" panose="020B0604020202020204" pitchFamily="34" charset="0"/>
                <a:cs typeface="Arial" panose="020B0604020202020204" pitchFamily="34" charset="0"/>
              </a:rPr>
              <a:t>across sectors to encourage and support volunteerism and meaningful community engagement.</a:t>
            </a:r>
          </a:p>
        </p:txBody>
      </p:sp>
      <p:pic>
        <p:nvPicPr>
          <p:cNvPr id="3" name="Picture 2">
            <a:extLst>
              <a:ext uri="{FF2B5EF4-FFF2-40B4-BE49-F238E27FC236}">
                <a16:creationId xmlns:a16="http://schemas.microsoft.com/office/drawing/2014/main" id="{1CBCA8C9-607C-8312-E349-8224B8F203F5}"/>
              </a:ext>
            </a:extLst>
          </p:cNvPr>
          <p:cNvPicPr>
            <a:picLocks noChangeAspect="1"/>
          </p:cNvPicPr>
          <p:nvPr/>
        </p:nvPicPr>
        <p:blipFill>
          <a:blip r:embed="rId4"/>
          <a:srcRect t="9262" r="1258"/>
          <a:stretch>
            <a:fillRect/>
          </a:stretch>
        </p:blipFill>
        <p:spPr>
          <a:xfrm>
            <a:off x="864868" y="4767943"/>
            <a:ext cx="15550790" cy="5519057"/>
          </a:xfrm>
          <a:prstGeom prst="rect">
            <a:avLst/>
          </a:prstGeom>
        </p:spPr>
      </p:pic>
    </p:spTree>
    <p:extLst>
      <p:ext uri="{BB962C8B-B14F-4D97-AF65-F5344CB8AC3E}">
        <p14:creationId xmlns:p14="http://schemas.microsoft.com/office/powerpoint/2010/main" val="293837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ED747-E061-C8D1-32D7-7003C2CF995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E8E5C44-BC78-45A4-C929-8C57C8BD4A8B}"/>
              </a:ext>
            </a:extLst>
          </p:cNvPr>
          <p:cNvSpPr txBox="1">
            <a:spLocks/>
          </p:cNvSpPr>
          <p:nvPr/>
        </p:nvSpPr>
        <p:spPr>
          <a:xfrm>
            <a:off x="645219" y="902111"/>
            <a:ext cx="10795172" cy="1119665"/>
          </a:xfrm>
          <a:prstGeom prst="rect">
            <a:avLst/>
          </a:prstGeom>
        </p:spPr>
        <p:txBody>
          <a:bodyPr vert="horz" lIns="137160" tIns="68580" rIns="137160" bIns="6858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5400" b="1" dirty="0">
                <a:latin typeface="Arial Black"/>
              </a:rPr>
              <a:t>About </a:t>
            </a:r>
            <a:r>
              <a:rPr lang="en-US" sz="5400" b="1" dirty="0" err="1">
                <a:latin typeface="Arial Black"/>
              </a:rPr>
              <a:t>GenerationsCo</a:t>
            </a:r>
            <a:endParaRPr lang="en-US" sz="5400" b="1" dirty="0" err="1">
              <a:latin typeface="Arial Black" panose="020B0A04020102020204" pitchFamily="34" charset="0"/>
            </a:endParaRPr>
          </a:p>
        </p:txBody>
      </p:sp>
      <p:sp>
        <p:nvSpPr>
          <p:cNvPr id="13" name="Subtitle 2">
            <a:extLst>
              <a:ext uri="{FF2B5EF4-FFF2-40B4-BE49-F238E27FC236}">
                <a16:creationId xmlns:a16="http://schemas.microsoft.com/office/drawing/2014/main" id="{651F13AB-3551-226D-1A55-7F394D7F92B3}"/>
              </a:ext>
            </a:extLst>
          </p:cNvPr>
          <p:cNvSpPr txBox="1">
            <a:spLocks/>
          </p:cNvSpPr>
          <p:nvPr/>
        </p:nvSpPr>
        <p:spPr>
          <a:xfrm>
            <a:off x="645219" y="2024145"/>
            <a:ext cx="9532677" cy="2459679"/>
          </a:xfrm>
          <a:prstGeom prst="rect">
            <a:avLst/>
          </a:prstGeom>
        </p:spPr>
        <p:txBody>
          <a:bodyPr vert="horz" lIns="137160" tIns="68580" rIns="137160" bIns="6858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ct val="0"/>
              </a:spcBef>
              <a:spcAft>
                <a:spcPct val="35000"/>
              </a:spcAft>
            </a:pPr>
            <a:r>
              <a:rPr lang="en-CA" sz="3200" dirty="0">
                <a:latin typeface="Arial"/>
                <a:cs typeface="Arial"/>
              </a:rPr>
              <a:t>At Volunteer Canada, we envision a Canada where intergenerational connection —</a:t>
            </a:r>
            <a:r>
              <a:rPr lang="en-CA" sz="3200" b="1" dirty="0">
                <a:latin typeface="Arial"/>
                <a:cs typeface="Arial"/>
              </a:rPr>
              <a:t> intentionally bringing people of all ages together </a:t>
            </a:r>
            <a:r>
              <a:rPr lang="en-CA" sz="3200" dirty="0">
                <a:latin typeface="Arial"/>
                <a:cs typeface="Arial"/>
              </a:rPr>
              <a:t>—</a:t>
            </a:r>
            <a:r>
              <a:rPr lang="en-CA" sz="3200" b="1" dirty="0">
                <a:latin typeface="Arial"/>
                <a:cs typeface="Arial"/>
              </a:rPr>
              <a:t> </a:t>
            </a:r>
            <a:r>
              <a:rPr lang="en-CA" sz="3200" dirty="0">
                <a:latin typeface="Arial"/>
                <a:cs typeface="Arial"/>
              </a:rPr>
              <a:t>is recognized as vital infrastructure for resilient, inclusive communities.</a:t>
            </a:r>
          </a:p>
        </p:txBody>
      </p:sp>
      <p:pic>
        <p:nvPicPr>
          <p:cNvPr id="5" name="Picture Placeholder 4">
            <a:extLst>
              <a:ext uri="{FF2B5EF4-FFF2-40B4-BE49-F238E27FC236}">
                <a16:creationId xmlns:a16="http://schemas.microsoft.com/office/drawing/2014/main" id="{9882B63A-AFA8-A359-34FA-9525AF71364F}"/>
              </a:ext>
            </a:extLst>
          </p:cNvPr>
          <p:cNvPicPr>
            <a:picLocks noGrp="1" noChangeAspect="1"/>
          </p:cNvPicPr>
          <p:nvPr>
            <p:ph type="pic" sz="quarter" idx="13"/>
          </p:nvPr>
        </p:nvPicPr>
        <p:blipFill>
          <a:blip r:embed="rId3"/>
          <a:srcRect l="3836" t="9324" r="65141" b="-9557"/>
          <a:stretch>
            <a:fillRect/>
          </a:stretch>
        </p:blipFill>
        <p:spPr>
          <a:xfrm>
            <a:off x="13126691" y="248478"/>
            <a:ext cx="5165468" cy="4895464"/>
          </a:xfrm>
          <a:custGeom>
            <a:avLst/>
            <a:gdLst>
              <a:gd name="connsiteX0" fmla="*/ 360970 w 5086350"/>
              <a:gd name="connsiteY0" fmla="*/ 0 h 4743450"/>
              <a:gd name="connsiteX1" fmla="*/ 5086350 w 5086350"/>
              <a:gd name="connsiteY1" fmla="*/ 0 h 4743450"/>
              <a:gd name="connsiteX2" fmla="*/ 5086350 w 5086350"/>
              <a:gd name="connsiteY2" fmla="*/ 4181524 h 4743450"/>
              <a:gd name="connsiteX3" fmla="*/ 5078877 w 5086350"/>
              <a:gd name="connsiteY3" fmla="*/ 4187112 h 4743450"/>
              <a:gd name="connsiteX4" fmla="*/ 3257550 w 5086350"/>
              <a:gd name="connsiteY4" fmla="*/ 4743450 h 4743450"/>
              <a:gd name="connsiteX5" fmla="*/ 0 w 5086350"/>
              <a:gd name="connsiteY5" fmla="*/ 1485900 h 4743450"/>
              <a:gd name="connsiteX6" fmla="*/ 255995 w 5086350"/>
              <a:gd name="connsiteY6" fmla="*/ 217915 h 47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6350" h="4743450">
                <a:moveTo>
                  <a:pt x="360970" y="0"/>
                </a:moveTo>
                <a:lnTo>
                  <a:pt x="5086350" y="0"/>
                </a:lnTo>
                <a:lnTo>
                  <a:pt x="5086350" y="4181524"/>
                </a:lnTo>
                <a:lnTo>
                  <a:pt x="5078877" y="4187112"/>
                </a:lnTo>
                <a:cubicBezTo>
                  <a:pt x="4558969" y="4538355"/>
                  <a:pt x="3932211" y="4743450"/>
                  <a:pt x="3257550" y="4743450"/>
                </a:cubicBezTo>
                <a:cubicBezTo>
                  <a:pt x="1458455" y="4743450"/>
                  <a:pt x="0" y="3284995"/>
                  <a:pt x="0" y="1485900"/>
                </a:cubicBezTo>
                <a:cubicBezTo>
                  <a:pt x="0" y="1036126"/>
                  <a:pt x="91154" y="607643"/>
                  <a:pt x="255995" y="217915"/>
                </a:cubicBezTo>
                <a:close/>
              </a:path>
            </a:pathLst>
          </a:custGeom>
        </p:spPr>
      </p:pic>
      <p:sp>
        <p:nvSpPr>
          <p:cNvPr id="7" name="Flowchart: Connector 6">
            <a:extLst>
              <a:ext uri="{FF2B5EF4-FFF2-40B4-BE49-F238E27FC236}">
                <a16:creationId xmlns:a16="http://schemas.microsoft.com/office/drawing/2014/main" id="{96850B65-15CD-54F2-2769-AA81FCA9E406}"/>
              </a:ext>
            </a:extLst>
          </p:cNvPr>
          <p:cNvSpPr/>
          <p:nvPr/>
        </p:nvSpPr>
        <p:spPr>
          <a:xfrm>
            <a:off x="1027043" y="5960425"/>
            <a:ext cx="3828126" cy="3779922"/>
          </a:xfrm>
          <a:prstGeom prst="flowChartConnector">
            <a:avLst/>
          </a:prstGeom>
          <a:solidFill>
            <a:srgbClr val="1C7CC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panose="020B0604020202020204" pitchFamily="34" charset="0"/>
                <a:cs typeface="Arial" panose="020B0604020202020204" pitchFamily="34" charset="0"/>
              </a:rPr>
              <a:t>Strategic Research and Policy Advocacy</a:t>
            </a:r>
          </a:p>
        </p:txBody>
      </p:sp>
      <p:sp>
        <p:nvSpPr>
          <p:cNvPr id="2" name="Flowchart: Connector 1">
            <a:extLst>
              <a:ext uri="{FF2B5EF4-FFF2-40B4-BE49-F238E27FC236}">
                <a16:creationId xmlns:a16="http://schemas.microsoft.com/office/drawing/2014/main" id="{4D10B36A-1AFC-80D3-CF8F-02C8B204C44B}"/>
              </a:ext>
            </a:extLst>
          </p:cNvPr>
          <p:cNvSpPr/>
          <p:nvPr/>
        </p:nvSpPr>
        <p:spPr>
          <a:xfrm>
            <a:off x="5237496" y="5831022"/>
            <a:ext cx="3828127" cy="3909325"/>
          </a:xfrm>
          <a:prstGeom prst="flowChartConnector">
            <a:avLst/>
          </a:prstGeom>
          <a:solidFill>
            <a:srgbClr val="00A14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panose="020B0604020202020204" pitchFamily="34" charset="0"/>
                <a:cs typeface="Arial" panose="020B0604020202020204" pitchFamily="34" charset="0"/>
              </a:rPr>
              <a:t>Training and Sector Standards</a:t>
            </a:r>
          </a:p>
        </p:txBody>
      </p:sp>
      <p:sp>
        <p:nvSpPr>
          <p:cNvPr id="3" name="Flowchart: Connector 2">
            <a:extLst>
              <a:ext uri="{FF2B5EF4-FFF2-40B4-BE49-F238E27FC236}">
                <a16:creationId xmlns:a16="http://schemas.microsoft.com/office/drawing/2014/main" id="{2BB372C8-925B-5D8C-F54A-8BDCEF9BB793}"/>
              </a:ext>
            </a:extLst>
          </p:cNvPr>
          <p:cNvSpPr/>
          <p:nvPr/>
        </p:nvSpPr>
        <p:spPr>
          <a:xfrm>
            <a:off x="9447950" y="5831022"/>
            <a:ext cx="3828127" cy="3909325"/>
          </a:xfrm>
          <a:prstGeom prst="flowChartConnector">
            <a:avLst/>
          </a:prstGeom>
          <a:solidFill>
            <a:srgbClr val="B376B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panose="020B0604020202020204" pitchFamily="34" charset="0"/>
                <a:cs typeface="Arial" panose="020B0604020202020204" pitchFamily="34" charset="0"/>
              </a:rPr>
              <a:t>Field Building and Organizational Support</a:t>
            </a:r>
          </a:p>
        </p:txBody>
      </p:sp>
      <p:sp>
        <p:nvSpPr>
          <p:cNvPr id="4" name="Flowchart: Connector 3">
            <a:extLst>
              <a:ext uri="{FF2B5EF4-FFF2-40B4-BE49-F238E27FC236}">
                <a16:creationId xmlns:a16="http://schemas.microsoft.com/office/drawing/2014/main" id="{125B80C9-276E-1313-02B8-86B7FD02F947}"/>
              </a:ext>
            </a:extLst>
          </p:cNvPr>
          <p:cNvSpPr/>
          <p:nvPr/>
        </p:nvSpPr>
        <p:spPr>
          <a:xfrm>
            <a:off x="13658404" y="5831021"/>
            <a:ext cx="3828127" cy="3909325"/>
          </a:xfrm>
          <a:prstGeom prst="flowChartConnector">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panose="020B0604020202020204" pitchFamily="34" charset="0"/>
                <a:cs typeface="Arial" panose="020B0604020202020204" pitchFamily="34" charset="0"/>
              </a:rPr>
              <a:t>Knowledge Mobilization and Public Engagement </a:t>
            </a:r>
          </a:p>
        </p:txBody>
      </p:sp>
    </p:spTree>
    <p:extLst>
      <p:ext uri="{BB962C8B-B14F-4D97-AF65-F5344CB8AC3E}">
        <p14:creationId xmlns:p14="http://schemas.microsoft.com/office/powerpoint/2010/main" val="82840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EDA6-3E5B-B52D-D5BC-3A87EA065DB9}"/>
              </a:ext>
            </a:extLst>
          </p:cNvPr>
          <p:cNvSpPr>
            <a:spLocks noGrp="1"/>
          </p:cNvSpPr>
          <p:nvPr>
            <p:ph type="ctrTitle"/>
          </p:nvPr>
        </p:nvSpPr>
        <p:spPr>
          <a:xfrm>
            <a:off x="535270" y="6559983"/>
            <a:ext cx="13893740" cy="1119665"/>
          </a:xfrm>
        </p:spPr>
        <p:txBody>
          <a:bodyP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1500" b="1" dirty="0">
                <a:solidFill>
                  <a:schemeClr val="bg1"/>
                </a:solidFill>
                <a:latin typeface="Arial Black"/>
              </a:rPr>
              <a:t>Section 1: Recruiting and retaining members</a:t>
            </a:r>
            <a:endParaRPr lang="en-US" dirty="0">
              <a:solidFill>
                <a:schemeClr val="bg1"/>
              </a:solidFill>
            </a:endParaRPr>
          </a:p>
        </p:txBody>
      </p:sp>
      <p:sp>
        <p:nvSpPr>
          <p:cNvPr id="4" name="Date Placeholder 7">
            <a:extLst>
              <a:ext uri="{FF2B5EF4-FFF2-40B4-BE49-F238E27FC236}">
                <a16:creationId xmlns:a16="http://schemas.microsoft.com/office/drawing/2014/main" id="{0ED3085F-CC68-88BD-7176-04E1BF7419C7}"/>
              </a:ext>
            </a:extLst>
          </p:cNvPr>
          <p:cNvSpPr txBox="1">
            <a:spLocks/>
          </p:cNvSpPr>
          <p:nvPr/>
        </p:nvSpPr>
        <p:spPr>
          <a:xfrm>
            <a:off x="1119351" y="9672638"/>
            <a:ext cx="411480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90CD2EDA-B59C-435C-9C2A-85B89777DABA}" type="datetime1">
              <a:rPr lang="en-US" sz="1800" smtClean="0">
                <a:solidFill>
                  <a:schemeClr val="bg1"/>
                </a:solidFill>
                <a:latin typeface="Arial" panose="020B0604020202020204" pitchFamily="34" charset="0"/>
                <a:cs typeface="Arial" panose="020B0604020202020204" pitchFamily="34" charset="0"/>
              </a:rPr>
              <a:pPr/>
              <a:t>12/6/2025</a:t>
            </a:fld>
            <a:endParaRPr lang="en-US" sz="1800">
              <a:solidFill>
                <a:schemeClr val="bg1"/>
              </a:solidFill>
              <a:latin typeface="Arial" panose="020B0604020202020204" pitchFamily="34" charset="0"/>
              <a:cs typeface="Arial" panose="020B0604020202020204" pitchFamily="34" charset="0"/>
            </a:endParaRPr>
          </a:p>
        </p:txBody>
      </p:sp>
      <p:sp>
        <p:nvSpPr>
          <p:cNvPr id="5" name="Footer Placeholder 8">
            <a:extLst>
              <a:ext uri="{FF2B5EF4-FFF2-40B4-BE49-F238E27FC236}">
                <a16:creationId xmlns:a16="http://schemas.microsoft.com/office/drawing/2014/main" id="{EFAF289B-2422-E920-176F-2ABE348A8FD7}"/>
              </a:ext>
            </a:extLst>
          </p:cNvPr>
          <p:cNvSpPr txBox="1">
            <a:spLocks/>
          </p:cNvSpPr>
          <p:nvPr/>
        </p:nvSpPr>
        <p:spPr>
          <a:xfrm>
            <a:off x="3858990" y="9672638"/>
            <a:ext cx="10570020" cy="54768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1800">
                <a:solidFill>
                  <a:schemeClr val="bg1"/>
                </a:solidFill>
                <a:latin typeface="Arial" panose="020B0604020202020204" pitchFamily="34" charset="0"/>
                <a:cs typeface="Arial" panose="020B0604020202020204" pitchFamily="34" charset="0"/>
              </a:rPr>
              <a:t>© Volunteer Canada | volunteer.ca | info@volunteer.ca </a:t>
            </a:r>
          </a:p>
        </p:txBody>
      </p:sp>
    </p:spTree>
    <p:extLst>
      <p:ext uri="{BB962C8B-B14F-4D97-AF65-F5344CB8AC3E}">
        <p14:creationId xmlns:p14="http://schemas.microsoft.com/office/powerpoint/2010/main" val="112040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A8FAA-1567-F58B-ECBD-B6433DF1A8A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29E903-5723-18DE-0FE3-37EC8DE45645}"/>
              </a:ext>
            </a:extLst>
          </p:cNvPr>
          <p:cNvSpPr/>
          <p:nvPr/>
        </p:nvSpPr>
        <p:spPr>
          <a:xfrm>
            <a:off x="0" y="0"/>
            <a:ext cx="18345150" cy="10287000"/>
          </a:xfrm>
          <a:prstGeom prst="rect">
            <a:avLst/>
          </a:prstGeom>
          <a:noFill/>
          <a:ln w="57150">
            <a:solidFill>
              <a:srgbClr val="1C7C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7DC0ABE9-8523-162B-14CE-D37D963D7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45CF4EE4-558A-6240-5CF2-B6DC55815E63}"/>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panose="020B0A04020102020204" pitchFamily="34" charset="0"/>
                <a:cs typeface="Arial"/>
              </a:rPr>
              <a:t>Volunteering is in a state of transition</a:t>
            </a:r>
            <a:endParaRPr lang="en-CA" sz="1800" b="1" dirty="0">
              <a:latin typeface="Arial Black" panose="020B0A04020102020204" pitchFamily="34" charset="0"/>
              <a:cs typeface="Arial"/>
            </a:endParaRPr>
          </a:p>
        </p:txBody>
      </p:sp>
      <p:sp>
        <p:nvSpPr>
          <p:cNvPr id="5" name="Content Placeholder 4">
            <a:extLst>
              <a:ext uri="{FF2B5EF4-FFF2-40B4-BE49-F238E27FC236}">
                <a16:creationId xmlns:a16="http://schemas.microsoft.com/office/drawing/2014/main" id="{22FFB486-CAF9-99C5-CC24-70B8AA35C3A2}"/>
              </a:ext>
            </a:extLst>
          </p:cNvPr>
          <p:cNvSpPr>
            <a:spLocks noGrp="1"/>
          </p:cNvSpPr>
          <p:nvPr>
            <p:ph idx="1"/>
          </p:nvPr>
        </p:nvSpPr>
        <p:spPr>
          <a:xfrm>
            <a:off x="1139264" y="1769696"/>
            <a:ext cx="11662336" cy="1394246"/>
          </a:xfrm>
        </p:spPr>
        <p:txBody>
          <a:bodyPr vert="horz" lIns="137160" tIns="68580" rIns="137160" bIns="68580" rtlCol="0" anchor="ctr">
            <a:normAutofit/>
          </a:bodyPr>
          <a:lstStyle/>
          <a:p>
            <a:pPr marL="0" indent="0">
              <a:buNone/>
            </a:pPr>
            <a:r>
              <a:rPr lang="en-CA" sz="4000" dirty="0">
                <a:latin typeface="Arial"/>
                <a:cs typeface="Arial"/>
              </a:rPr>
              <a:t>Findings from the GSS-GVP, 2018-2023 Trends</a:t>
            </a:r>
            <a:endParaRPr lang="en-US" sz="3600" dirty="0">
              <a:latin typeface="Arial"/>
              <a:cs typeface="Arial"/>
            </a:endParaRPr>
          </a:p>
        </p:txBody>
      </p:sp>
      <p:graphicFrame>
        <p:nvGraphicFramePr>
          <p:cNvPr id="13" name="Table 12">
            <a:extLst>
              <a:ext uri="{FF2B5EF4-FFF2-40B4-BE49-F238E27FC236}">
                <a16:creationId xmlns:a16="http://schemas.microsoft.com/office/drawing/2014/main" id="{33D6CF8D-EE7A-D70F-F2C8-68FA23C0DA16}"/>
              </a:ext>
            </a:extLst>
          </p:cNvPr>
          <p:cNvGraphicFramePr>
            <a:graphicFrameLocks noGrp="1"/>
          </p:cNvGraphicFramePr>
          <p:nvPr>
            <p:extLst>
              <p:ext uri="{D42A27DB-BD31-4B8C-83A1-F6EECF244321}">
                <p14:modId xmlns:p14="http://schemas.microsoft.com/office/powerpoint/2010/main" val="2715592147"/>
              </p:ext>
            </p:extLst>
          </p:nvPr>
        </p:nvGraphicFramePr>
        <p:xfrm>
          <a:off x="2025899" y="3781432"/>
          <a:ext cx="16320707" cy="6413777"/>
        </p:xfrm>
        <a:graphic>
          <a:graphicData uri="http://schemas.openxmlformats.org/drawingml/2006/table">
            <a:tbl>
              <a:tblPr firstRow="1" bandRow="1">
                <a:noFill/>
                <a:tableStyleId>{5C22544A-7EE6-4342-B048-85BDC9FD1C3A}</a:tableStyleId>
              </a:tblPr>
              <a:tblGrid>
                <a:gridCol w="16320707">
                  <a:extLst>
                    <a:ext uri="{9D8B030D-6E8A-4147-A177-3AD203B41FA5}">
                      <a16:colId xmlns:a16="http://schemas.microsoft.com/office/drawing/2014/main" val="3646564643"/>
                    </a:ext>
                  </a:extLst>
                </a:gridCol>
              </a:tblGrid>
              <a:tr h="399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4500" b="0" dirty="0">
                          <a:solidFill>
                            <a:schemeClr val="tx1"/>
                          </a:solidFill>
                        </a:rPr>
                        <a:t>Volunteer hours (formal and informal) fell from 79% to 73%</a:t>
                      </a:r>
                      <a:r>
                        <a:rPr lang="en-US" sz="45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500" b="0" dirty="0">
                        <a:solidFill>
                          <a:schemeClr val="tx1"/>
                        </a:solidFill>
                      </a:endParaRPr>
                    </a:p>
                    <a:p>
                      <a:pPr algn="l"/>
                      <a:r>
                        <a:rPr lang="en-US" sz="4500" b="0" dirty="0">
                          <a:solidFill>
                            <a:schemeClr val="tx1"/>
                          </a:solidFill>
                        </a:rPr>
                        <a:t>The average hours per volunteer decreased by 33 hours </a:t>
                      </a:r>
                    </a:p>
                    <a:p>
                      <a:pPr algn="l"/>
                      <a:endParaRPr lang="en-CA" sz="4500" dirty="0"/>
                    </a:p>
                    <a:p>
                      <a:pPr algn="l"/>
                      <a:endParaRPr lang="en-CA" sz="45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365343"/>
                  </a:ext>
                </a:extLst>
              </a:tr>
              <a:tr h="138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4500" b="0" dirty="0">
                          <a:solidFill>
                            <a:schemeClr val="tx1"/>
                          </a:solidFill>
                        </a:rPr>
                        <a:t>Total hours volunteered dropped from 5 billion to 4.1 billion (18%)</a:t>
                      </a:r>
                      <a:r>
                        <a:rPr lang="en-US" sz="4500" b="0" dirty="0">
                          <a:solidFill>
                            <a:schemeClr val="tx1"/>
                          </a:solidFill>
                        </a:rPr>
                        <a:t> </a:t>
                      </a:r>
                    </a:p>
                  </a:txBody>
                  <a:tcPr>
                    <a:lnT w="38100" cmpd="sng">
                      <a:noFill/>
                    </a:lnT>
                    <a:solidFill>
                      <a:srgbClr val="FFFFFF"/>
                    </a:solidFill>
                  </a:tcPr>
                </a:tc>
                <a:extLst>
                  <a:ext uri="{0D108BD9-81ED-4DB2-BD59-A6C34878D82A}">
                    <a16:rowId xmlns:a16="http://schemas.microsoft.com/office/drawing/2014/main" val="2388749699"/>
                  </a:ext>
                </a:extLst>
              </a:tr>
              <a:tr h="733011">
                <a:tc>
                  <a:txBody>
                    <a:bodyPr/>
                    <a:lstStyle/>
                    <a:p>
                      <a:pPr algn="l"/>
                      <a:endParaRPr lang="en-CA" sz="4800" dirty="0"/>
                    </a:p>
                  </a:txBody>
                  <a:tcPr>
                    <a:solidFill>
                      <a:srgbClr val="FFFFFF"/>
                    </a:solidFill>
                  </a:tcPr>
                </a:tc>
                <a:extLst>
                  <a:ext uri="{0D108BD9-81ED-4DB2-BD59-A6C34878D82A}">
                    <a16:rowId xmlns:a16="http://schemas.microsoft.com/office/drawing/2014/main" val="2369392841"/>
                  </a:ext>
                </a:extLst>
              </a:tr>
            </a:tbl>
          </a:graphicData>
        </a:graphic>
      </p:graphicFrame>
      <p:sp>
        <p:nvSpPr>
          <p:cNvPr id="15" name="Arrow: Down 14">
            <a:extLst>
              <a:ext uri="{FF2B5EF4-FFF2-40B4-BE49-F238E27FC236}">
                <a16:creationId xmlns:a16="http://schemas.microsoft.com/office/drawing/2014/main" id="{7090FAD6-2CE7-4E0C-5A86-97918F8103E7}"/>
              </a:ext>
            </a:extLst>
          </p:cNvPr>
          <p:cNvSpPr/>
          <p:nvPr/>
        </p:nvSpPr>
        <p:spPr>
          <a:xfrm>
            <a:off x="957954" y="3640818"/>
            <a:ext cx="761997" cy="1101792"/>
          </a:xfrm>
          <a:prstGeom prst="downArrow">
            <a:avLst>
              <a:gd name="adj1" fmla="val 28937"/>
              <a:gd name="adj2" fmla="val 50000"/>
            </a:avLst>
          </a:prstGeom>
          <a:solidFill>
            <a:srgbClr val="CF2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Down 15">
            <a:extLst>
              <a:ext uri="{FF2B5EF4-FFF2-40B4-BE49-F238E27FC236}">
                <a16:creationId xmlns:a16="http://schemas.microsoft.com/office/drawing/2014/main" id="{13E39F4A-BD5E-76C3-B84E-9AB81BE16507}"/>
              </a:ext>
            </a:extLst>
          </p:cNvPr>
          <p:cNvSpPr/>
          <p:nvPr/>
        </p:nvSpPr>
        <p:spPr>
          <a:xfrm>
            <a:off x="957954" y="7827544"/>
            <a:ext cx="761997" cy="1101792"/>
          </a:xfrm>
          <a:prstGeom prst="downArrow">
            <a:avLst>
              <a:gd name="adj1" fmla="val 28937"/>
              <a:gd name="adj2" fmla="val 50000"/>
            </a:avLst>
          </a:prstGeom>
          <a:solidFill>
            <a:srgbClr val="00A1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Down 16">
            <a:extLst>
              <a:ext uri="{FF2B5EF4-FFF2-40B4-BE49-F238E27FC236}">
                <a16:creationId xmlns:a16="http://schemas.microsoft.com/office/drawing/2014/main" id="{5585CEFD-48A8-0253-6600-5100212F29AD}"/>
              </a:ext>
            </a:extLst>
          </p:cNvPr>
          <p:cNvSpPr/>
          <p:nvPr/>
        </p:nvSpPr>
        <p:spPr>
          <a:xfrm>
            <a:off x="957957" y="5585092"/>
            <a:ext cx="761997" cy="1101792"/>
          </a:xfrm>
          <a:prstGeom prst="downArrow">
            <a:avLst>
              <a:gd name="adj1" fmla="val 28937"/>
              <a:gd name="adj2" fmla="val 50000"/>
            </a:avLst>
          </a:prstGeom>
          <a:solidFill>
            <a:srgbClr val="1C7C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09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7BE5E-E1A7-988E-AC44-AE893670347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DFC91CA-428E-3D18-624B-D65427493786}"/>
              </a:ext>
            </a:extLst>
          </p:cNvPr>
          <p:cNvSpPr/>
          <p:nvPr/>
        </p:nvSpPr>
        <p:spPr>
          <a:xfrm>
            <a:off x="0" y="0"/>
            <a:ext cx="18288000" cy="10287000"/>
          </a:xfrm>
          <a:prstGeom prst="rect">
            <a:avLst/>
          </a:prstGeom>
          <a:noFill/>
          <a:ln w="57150">
            <a:solidFill>
              <a:srgbClr val="1C7C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578A950-E256-E0C1-1307-81D6B9B91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56D8F441-0FE0-7839-152D-6EF1EDCDBF56}"/>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What Volunteers Want</a:t>
            </a:r>
            <a:endParaRPr lang="en-US" dirty="0"/>
          </a:p>
        </p:txBody>
      </p:sp>
      <p:sp>
        <p:nvSpPr>
          <p:cNvPr id="3" name="Content Placeholder 2">
            <a:extLst>
              <a:ext uri="{FF2B5EF4-FFF2-40B4-BE49-F238E27FC236}">
                <a16:creationId xmlns:a16="http://schemas.microsoft.com/office/drawing/2014/main" id="{843B6C1C-F241-4579-817F-C1EB71C6FC91}"/>
              </a:ext>
            </a:extLst>
          </p:cNvPr>
          <p:cNvSpPr>
            <a:spLocks noGrp="1"/>
          </p:cNvSpPr>
          <p:nvPr>
            <p:ph idx="1"/>
          </p:nvPr>
        </p:nvSpPr>
        <p:spPr>
          <a:xfrm>
            <a:off x="952500" y="2776538"/>
            <a:ext cx="15773400" cy="6527007"/>
          </a:xfrm>
        </p:spPr>
        <p:txBody>
          <a:bodyPr vert="horz" lIns="91440" tIns="45720" rIns="91440" bIns="45720" rtlCol="0" anchor="t">
            <a:normAutofit/>
          </a:bodyPr>
          <a:lstStyle/>
          <a:p>
            <a:pPr>
              <a:buFont typeface="Arial"/>
              <a:buChar char="•"/>
            </a:pPr>
            <a:r>
              <a:rPr lang="en-US" sz="5400" dirty="0">
                <a:latin typeface="Aptos"/>
                <a:cs typeface="Arial"/>
              </a:rPr>
              <a:t> Flexibility and short-term roles</a:t>
            </a:r>
          </a:p>
          <a:p>
            <a:pPr>
              <a:buFont typeface="Arial"/>
              <a:buChar char="•"/>
            </a:pPr>
            <a:r>
              <a:rPr lang="en-US" sz="5400" dirty="0">
                <a:latin typeface="Aptos"/>
                <a:cs typeface="Arial"/>
              </a:rPr>
              <a:t> Digital engagement and online sign-ups</a:t>
            </a:r>
          </a:p>
          <a:p>
            <a:pPr>
              <a:buFont typeface="Arial"/>
              <a:buChar char="•"/>
            </a:pPr>
            <a:r>
              <a:rPr lang="en-US" sz="5400" dirty="0">
                <a:latin typeface="Aptos"/>
                <a:cs typeface="Arial"/>
              </a:rPr>
              <a:t> Clear impact and purpose</a:t>
            </a:r>
          </a:p>
          <a:p>
            <a:pPr>
              <a:buFont typeface="Arial"/>
              <a:buChar char="•"/>
            </a:pPr>
            <a:r>
              <a:rPr lang="en-US" sz="5400" dirty="0">
                <a:latin typeface="Aptos"/>
                <a:cs typeface="Arial"/>
              </a:rPr>
              <a:t> Opportunities for skill-building and networking</a:t>
            </a:r>
          </a:p>
          <a:p>
            <a:pPr>
              <a:buNone/>
            </a:pPr>
            <a:endParaRPr lang="en-US" sz="9600" dirty="0"/>
          </a:p>
        </p:txBody>
      </p:sp>
    </p:spTree>
    <p:extLst>
      <p:ext uri="{BB962C8B-B14F-4D97-AF65-F5344CB8AC3E}">
        <p14:creationId xmlns:p14="http://schemas.microsoft.com/office/powerpoint/2010/main" val="326638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F6076-B1FD-F6FD-5F68-1F96EFFC54E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DCBA8B7-86D5-7646-ACA9-4729E13F96B6}"/>
              </a:ext>
            </a:extLst>
          </p:cNvPr>
          <p:cNvSpPr/>
          <p:nvPr/>
        </p:nvSpPr>
        <p:spPr>
          <a:xfrm>
            <a:off x="0" y="0"/>
            <a:ext cx="18288000" cy="10287000"/>
          </a:xfrm>
          <a:prstGeom prst="rect">
            <a:avLst/>
          </a:prstGeom>
          <a:noFill/>
          <a:ln w="57150">
            <a:solidFill>
              <a:srgbClr val="1C7C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B64E851D-EA36-0955-44E2-8503D2CF70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331" y="-6396106"/>
            <a:ext cx="14787195" cy="13492687"/>
          </a:xfrm>
          <a:prstGeom prst="rect">
            <a:avLst/>
          </a:prstGeom>
        </p:spPr>
      </p:pic>
      <p:sp>
        <p:nvSpPr>
          <p:cNvPr id="4" name="Title 3">
            <a:extLst>
              <a:ext uri="{FF2B5EF4-FFF2-40B4-BE49-F238E27FC236}">
                <a16:creationId xmlns:a16="http://schemas.microsoft.com/office/drawing/2014/main" id="{31BBB314-6F1B-5965-64A7-22B267388F88}"/>
              </a:ext>
            </a:extLst>
          </p:cNvPr>
          <p:cNvSpPr>
            <a:spLocks noGrp="1"/>
          </p:cNvSpPr>
          <p:nvPr>
            <p:ph type="title"/>
          </p:nvPr>
        </p:nvSpPr>
        <p:spPr>
          <a:xfrm>
            <a:off x="957954" y="375031"/>
            <a:ext cx="16492157" cy="2562363"/>
          </a:xfrm>
        </p:spPr>
        <p:txBody>
          <a:bodyPr vert="horz" lIns="137160" tIns="68580" rIns="137160" bIns="68580" rtlCol="0" anchor="ctr">
            <a:noAutofit/>
          </a:bodyPr>
          <a:lstStyle/>
          <a:p>
            <a:r>
              <a:rPr lang="en-US" sz="5400" b="1" dirty="0">
                <a:latin typeface="Arial Black"/>
                <a:cs typeface="Arial"/>
              </a:rPr>
              <a:t>Recruitment Strategies that Work</a:t>
            </a:r>
            <a:endParaRPr lang="en-US" dirty="0"/>
          </a:p>
        </p:txBody>
      </p:sp>
      <p:sp>
        <p:nvSpPr>
          <p:cNvPr id="3" name="Content Placeholder 2">
            <a:extLst>
              <a:ext uri="{FF2B5EF4-FFF2-40B4-BE49-F238E27FC236}">
                <a16:creationId xmlns:a16="http://schemas.microsoft.com/office/drawing/2014/main" id="{438AA331-77D5-E016-0DBC-AF6F00F0CF9D}"/>
              </a:ext>
            </a:extLst>
          </p:cNvPr>
          <p:cNvSpPr>
            <a:spLocks noGrp="1"/>
          </p:cNvSpPr>
          <p:nvPr>
            <p:ph idx="1"/>
          </p:nvPr>
        </p:nvSpPr>
        <p:spPr>
          <a:xfrm>
            <a:off x="952500" y="2949066"/>
            <a:ext cx="15773400" cy="6527007"/>
          </a:xfrm>
        </p:spPr>
        <p:txBody>
          <a:bodyPr vert="horz" lIns="91440" tIns="45720" rIns="91440" bIns="45720" rtlCol="0" anchor="t">
            <a:normAutofit/>
          </a:bodyPr>
          <a:lstStyle/>
          <a:p>
            <a:pPr>
              <a:buFont typeface="Arial"/>
              <a:buChar char="•"/>
            </a:pPr>
            <a:r>
              <a:rPr lang="en-US" sz="5400" dirty="0">
                <a:latin typeface="Aptos"/>
                <a:cs typeface="Arial"/>
              </a:rPr>
              <a:t>  Partner with schools, colleges, and youth groups</a:t>
            </a:r>
          </a:p>
          <a:p>
            <a:pPr>
              <a:buFont typeface="Arial"/>
              <a:buChar char="•"/>
            </a:pPr>
            <a:r>
              <a:rPr lang="en-US" sz="5400" dirty="0">
                <a:latin typeface="Aptos"/>
                <a:cs typeface="Arial"/>
              </a:rPr>
              <a:t>  Have an online prescence </a:t>
            </a:r>
          </a:p>
          <a:p>
            <a:pPr>
              <a:buFont typeface="Arial"/>
              <a:buChar char="•"/>
            </a:pPr>
            <a:r>
              <a:rPr lang="en-US" sz="5400" dirty="0">
                <a:latin typeface="Aptos"/>
                <a:cs typeface="Arial"/>
              </a:rPr>
              <a:t>  Offer “micro-volunteering” and skill-based roles</a:t>
            </a:r>
            <a:endParaRPr lang="en-US" sz="5400" dirty="0"/>
          </a:p>
          <a:p>
            <a:pPr>
              <a:buFont typeface="Arial"/>
              <a:buChar char="•"/>
            </a:pPr>
            <a:r>
              <a:rPr lang="en-US" sz="5400" dirty="0">
                <a:latin typeface="Aptos"/>
                <a:cs typeface="Arial"/>
              </a:rPr>
              <a:t>  Create peer-led ambassador programs</a:t>
            </a:r>
          </a:p>
          <a:p>
            <a:pPr>
              <a:buNone/>
            </a:pPr>
            <a:endParaRPr lang="en-US" sz="9600" dirty="0"/>
          </a:p>
        </p:txBody>
      </p:sp>
    </p:spTree>
    <p:extLst>
      <p:ext uri="{BB962C8B-B14F-4D97-AF65-F5344CB8AC3E}">
        <p14:creationId xmlns:p14="http://schemas.microsoft.com/office/powerpoint/2010/main" val="495480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00AF629ED38E4FBB46291F2F62844A" ma:contentTypeVersion="15" ma:contentTypeDescription="Create a new document." ma:contentTypeScope="" ma:versionID="50d2c16cb3f6c438c994361e53936e1d">
  <xsd:schema xmlns:xsd="http://www.w3.org/2001/XMLSchema" xmlns:xs="http://www.w3.org/2001/XMLSchema" xmlns:p="http://schemas.microsoft.com/office/2006/metadata/properties" xmlns:ns2="89091d7b-0da8-4605-a4ed-dccd600ba24e" xmlns:ns3="10922532-587b-451f-918e-f4f2136f1a52" targetNamespace="http://schemas.microsoft.com/office/2006/metadata/properties" ma:root="true" ma:fieldsID="854e10b90d63f4d85ba272167d78777f" ns2:_="" ns3:_="">
    <xsd:import namespace="89091d7b-0da8-4605-a4ed-dccd600ba24e"/>
    <xsd:import namespace="10922532-587b-451f-918e-f4f2136f1a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91d7b-0da8-4605-a4ed-dccd600ba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329085-4765-441a-943c-be656b4f3c2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922532-587b-451f-918e-f4f2136f1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0bcd4fb-e3de-494c-91a5-4d96ccfec8ae}" ma:internalName="TaxCatchAll" ma:showField="CatchAllData" ma:web="10922532-587b-451f-918e-f4f2136f1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922532-587b-451f-918e-f4f2136f1a52" xsi:nil="true"/>
    <lcf76f155ced4ddcb4097134ff3c332f xmlns="89091d7b-0da8-4605-a4ed-dccd600ba24e">
      <Terms xmlns="http://schemas.microsoft.com/office/infopath/2007/PartnerControls"/>
    </lcf76f155ced4ddcb4097134ff3c332f>
    <SharedWithUsers xmlns="10922532-587b-451f-918e-f4f2136f1a52">
      <UserInfo>
        <DisplayName>Alyssa Blais</DisplayName>
        <AccountId>104</AccountId>
        <AccountType/>
      </UserInfo>
      <UserInfo>
        <DisplayName>Emily Wettlaufer</DisplayName>
        <AccountId>221</AccountId>
        <AccountType/>
      </UserInfo>
    </SharedWithUsers>
  </documentManagement>
</p:properties>
</file>

<file path=customXml/itemProps1.xml><?xml version="1.0" encoding="utf-8"?>
<ds:datastoreItem xmlns:ds="http://schemas.openxmlformats.org/officeDocument/2006/customXml" ds:itemID="{BE096C27-522B-42CA-AB7A-BFB61C9F1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091d7b-0da8-4605-a4ed-dccd600ba24e"/>
    <ds:schemaRef ds:uri="10922532-587b-451f-918e-f4f2136f1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FF8AEC-1DDC-45E5-B395-7F3416A8EA8F}">
  <ds:schemaRefs>
    <ds:schemaRef ds:uri="http://schemas.microsoft.com/sharepoint/v3/contenttype/forms"/>
  </ds:schemaRefs>
</ds:datastoreItem>
</file>

<file path=customXml/itemProps3.xml><?xml version="1.0" encoding="utf-8"?>
<ds:datastoreItem xmlns:ds="http://schemas.openxmlformats.org/officeDocument/2006/customXml" ds:itemID="{52843833-2F8A-4B55-B648-FDEDF3CE66C4}">
  <ds:schemaRefs>
    <ds:schemaRef ds:uri="0fb6a60d-d43b-4396-b6da-65c0832cd9c1"/>
    <ds:schemaRef ds:uri="3355503b-30de-44f7-8329-0e3201d1de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0922532-587b-451f-918e-f4f2136f1a52"/>
    <ds:schemaRef ds:uri="89091d7b-0da8-4605-a4ed-dccd600ba24e"/>
  </ds:schemaRefs>
</ds:datastoreItem>
</file>

<file path=docProps/app.xml><?xml version="1.0" encoding="utf-8"?>
<Properties xmlns="http://schemas.openxmlformats.org/officeDocument/2006/extended-properties" xmlns:vt="http://schemas.openxmlformats.org/officeDocument/2006/docPropsVTypes">
  <TotalTime>757</TotalTime>
  <Words>5946</Words>
  <Application>Microsoft Office PowerPoint</Application>
  <PresentationFormat>Custom</PresentationFormat>
  <Paragraphs>214</Paragraphs>
  <Slides>28</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Calibri</vt:lpstr>
      <vt:lpstr>Arial</vt:lpstr>
      <vt:lpstr>Aptos</vt:lpstr>
      <vt:lpstr>Arial Black</vt:lpstr>
      <vt:lpstr>Canva Sans</vt:lpstr>
      <vt:lpstr>Canva Sans Bold</vt:lpstr>
      <vt:lpstr>Courier New</vt:lpstr>
      <vt:lpstr>Office Theme</vt:lpstr>
      <vt:lpstr>Custom Design</vt:lpstr>
      <vt:lpstr>Office Theme</vt:lpstr>
      <vt:lpstr>PowerPoint Presentation</vt:lpstr>
      <vt:lpstr>Volunteer Engagement    Lily Viggiano  Ontario Horticultural Association </vt:lpstr>
      <vt:lpstr>PowerPoint Presentation</vt:lpstr>
      <vt:lpstr>PowerPoint Presentation</vt:lpstr>
      <vt:lpstr>PowerPoint Presentation</vt:lpstr>
      <vt:lpstr>Section 1: Recruiting and retaining members</vt:lpstr>
      <vt:lpstr>Volunteering is in a state of transition</vt:lpstr>
      <vt:lpstr>What Volunteers Want</vt:lpstr>
      <vt:lpstr>Recruitment Strategies that Work</vt:lpstr>
      <vt:lpstr>Retention Strategies that Work</vt:lpstr>
      <vt:lpstr>Ideas to consider for OHA recruitment</vt:lpstr>
      <vt:lpstr>Ideas to consider for OHA retention</vt:lpstr>
      <vt:lpstr>Section 2: Leadership Succession Planning</vt:lpstr>
      <vt:lpstr>Why Succession Planning Matters</vt:lpstr>
      <vt:lpstr>Succession Planning Framework</vt:lpstr>
      <vt:lpstr>Succession Planning In Practice</vt:lpstr>
      <vt:lpstr>Ideas to consider for OHA succession </vt:lpstr>
      <vt:lpstr>Section 3: Building Long Term Resilience</vt:lpstr>
      <vt:lpstr>What is resilience?</vt:lpstr>
      <vt:lpstr>Building Resilience</vt:lpstr>
      <vt:lpstr>Partnerships and Networks</vt:lpstr>
      <vt:lpstr>Case Examples</vt:lpstr>
      <vt:lpstr>Section 4: Summary + Q&amp;A</vt:lpstr>
      <vt:lpstr>Summary and Key Takeaways</vt:lpstr>
      <vt:lpstr>Call to Action</vt:lpstr>
      <vt:lpstr>Questions and Discussions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Honorary Governors Council Meeting Slide Deck</dc:title>
  <dc:creator>Emily Wettlaufer</dc:creator>
  <cp:lastModifiedBy>Kelly Taylor</cp:lastModifiedBy>
  <cp:revision>416</cp:revision>
  <dcterms:created xsi:type="dcterms:W3CDTF">2006-08-16T00:00:00Z</dcterms:created>
  <dcterms:modified xsi:type="dcterms:W3CDTF">2025-12-06T19:53:32Z</dcterms:modified>
  <dc:identifier>DAFjSZalrrY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0x010100F000AF629ED38E4FBB46291F2F62844A</vt:lpwstr>
  </property>
  <property fmtid="{D5CDD505-2E9C-101B-9397-08002B2CF9AE}" pid="3" name="MediaServiceImageTags">
    <vt:lpwstr/>
  </property>
  <property fmtid="{D5CDD505-2E9C-101B-9397-08002B2CF9AE}" pid="4" name="Order">
    <vt:lpwstr>2304500.00000000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SharedWithUsers">
    <vt:lpwstr>104;#Alyssa Blais;#221;#Emily Wettlaufer</vt:lpwstr>
  </property>
</Properties>
</file>